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2" r:id="rId2"/>
  </p:sldMasterIdLst>
  <p:notesMasterIdLst>
    <p:notesMasterId r:id="rId24"/>
  </p:notesMasterIdLst>
  <p:handoutMasterIdLst>
    <p:handoutMasterId r:id="rId25"/>
  </p:handoutMasterIdLst>
  <p:sldIdLst>
    <p:sldId id="266" r:id="rId3"/>
    <p:sldId id="230719869" r:id="rId4"/>
    <p:sldId id="230719867" r:id="rId5"/>
    <p:sldId id="230719881" r:id="rId6"/>
    <p:sldId id="230719882" r:id="rId7"/>
    <p:sldId id="2147481763" r:id="rId8"/>
    <p:sldId id="2147481764" r:id="rId9"/>
    <p:sldId id="2147481765" r:id="rId10"/>
    <p:sldId id="2147481766" r:id="rId11"/>
    <p:sldId id="2147481767" r:id="rId12"/>
    <p:sldId id="230719876" r:id="rId13"/>
    <p:sldId id="351" r:id="rId14"/>
    <p:sldId id="352" r:id="rId15"/>
    <p:sldId id="230719875" r:id="rId16"/>
    <p:sldId id="267" r:id="rId17"/>
    <p:sldId id="349" r:id="rId18"/>
    <p:sldId id="350" r:id="rId19"/>
    <p:sldId id="230719877" r:id="rId20"/>
    <p:sldId id="230719871" r:id="rId21"/>
    <p:sldId id="2147481769" r:id="rId22"/>
    <p:sldId id="2147481768" r:id="rId2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7D8ACD8-F7A8-420F-A674-6C491FC36225}">
          <p14:sldIdLst>
            <p14:sldId id="266"/>
            <p14:sldId id="230719869"/>
            <p14:sldId id="230719867"/>
            <p14:sldId id="230719881"/>
            <p14:sldId id="230719882"/>
            <p14:sldId id="2147481763"/>
            <p14:sldId id="2147481764"/>
            <p14:sldId id="2147481765"/>
            <p14:sldId id="2147481766"/>
            <p14:sldId id="2147481767"/>
            <p14:sldId id="230719876"/>
            <p14:sldId id="351"/>
            <p14:sldId id="352"/>
            <p14:sldId id="230719875"/>
            <p14:sldId id="267"/>
            <p14:sldId id="349"/>
            <p14:sldId id="350"/>
            <p14:sldId id="230719877"/>
            <p14:sldId id="230719871"/>
            <p14:sldId id="2147481769"/>
            <p14:sldId id="214748176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A4"/>
    <a:srgbClr val="21215A"/>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924A3-7A2C-4766-A2C6-859F014695D3}" v="61" dt="2026-03-17T09:13:54.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378"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3FBDA-60C7-4C5B-8102-7FF94B44C5B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fr-FR"/>
        </a:p>
      </dgm:t>
    </dgm:pt>
    <dgm:pt modelId="{A4511DF0-BAAA-4FD0-AE38-2B4A4C638C6F}">
      <dgm:prSet phldrT="[Texte]"/>
      <dgm:spPr/>
      <dgm:t>
        <a:bodyPr/>
        <a:lstStyle/>
        <a:p>
          <a:r>
            <a:rPr lang="fr-FR" dirty="0"/>
            <a:t>PHASE SOCLE : 2 semestres</a:t>
          </a:r>
        </a:p>
      </dgm:t>
    </dgm:pt>
    <dgm:pt modelId="{0C6C52FF-DC2B-4A5E-9340-C0BB85C5BC33}" type="parTrans" cxnId="{7B52D6E9-ACC9-44A0-B9B9-E97F46ACB605}">
      <dgm:prSet/>
      <dgm:spPr/>
      <dgm:t>
        <a:bodyPr/>
        <a:lstStyle/>
        <a:p>
          <a:endParaRPr lang="fr-FR"/>
        </a:p>
      </dgm:t>
    </dgm:pt>
    <dgm:pt modelId="{EB943C79-4D7E-4E50-BF95-5967D340F097}" type="sibTrans" cxnId="{7B52D6E9-ACC9-44A0-B9B9-E97F46ACB605}">
      <dgm:prSet/>
      <dgm:spPr/>
      <dgm:t>
        <a:bodyPr/>
        <a:lstStyle/>
        <a:p>
          <a:endParaRPr lang="fr-FR"/>
        </a:p>
      </dgm:t>
    </dgm:pt>
    <dgm:pt modelId="{9FD71869-5DA8-4CC7-9EB9-19A9CB39D56C}">
      <dgm:prSet phldrT="[Texte]"/>
      <dgm:spPr/>
      <dgm:t>
        <a:bodyPr/>
        <a:lstStyle/>
        <a:p>
          <a:r>
            <a:rPr lang="fr-FR" dirty="0"/>
            <a:t>Stage en médecine d’urgence</a:t>
          </a:r>
        </a:p>
      </dgm:t>
    </dgm:pt>
    <dgm:pt modelId="{50DFF00E-5A48-44B1-BEFD-9B4FBBE51C7E}" type="parTrans" cxnId="{09ED35A1-3BB4-45D4-AC3B-5C40263603D3}">
      <dgm:prSet/>
      <dgm:spPr/>
      <dgm:t>
        <a:bodyPr/>
        <a:lstStyle/>
        <a:p>
          <a:endParaRPr lang="fr-FR"/>
        </a:p>
      </dgm:t>
    </dgm:pt>
    <dgm:pt modelId="{7422D6E2-6B6A-4840-9252-E6F04A0E4003}" type="sibTrans" cxnId="{09ED35A1-3BB4-45D4-AC3B-5C40263603D3}">
      <dgm:prSet/>
      <dgm:spPr/>
      <dgm:t>
        <a:bodyPr/>
        <a:lstStyle/>
        <a:p>
          <a:endParaRPr lang="fr-FR"/>
        </a:p>
      </dgm:t>
    </dgm:pt>
    <dgm:pt modelId="{950D0542-B132-438A-97CE-338EFF6D85FA}">
      <dgm:prSet phldrT="[Texte]"/>
      <dgm:spPr/>
      <dgm:t>
        <a:bodyPr/>
        <a:lstStyle/>
        <a:p>
          <a:r>
            <a:rPr lang="fr-FR" dirty="0"/>
            <a:t>PHASE D’APPRONDISSEMENT : 4 semestres</a:t>
          </a:r>
        </a:p>
      </dgm:t>
    </dgm:pt>
    <dgm:pt modelId="{95946B54-DF6A-41C0-89A1-407CA140D963}" type="parTrans" cxnId="{1BC05731-F96D-43A0-8A27-CB3AF436206D}">
      <dgm:prSet/>
      <dgm:spPr/>
      <dgm:t>
        <a:bodyPr/>
        <a:lstStyle/>
        <a:p>
          <a:endParaRPr lang="fr-FR"/>
        </a:p>
      </dgm:t>
    </dgm:pt>
    <dgm:pt modelId="{D165D294-C7D6-4315-AEEF-FDACCB33566A}" type="sibTrans" cxnId="{1BC05731-F96D-43A0-8A27-CB3AF436206D}">
      <dgm:prSet/>
      <dgm:spPr/>
      <dgm:t>
        <a:bodyPr/>
        <a:lstStyle/>
        <a:p>
          <a:endParaRPr lang="fr-FR"/>
        </a:p>
      </dgm:t>
    </dgm:pt>
    <dgm:pt modelId="{707BFF9A-A5C3-4C56-851C-39CE71A93E9C}">
      <dgm:prSet phldrT="[Texte]"/>
      <dgm:spPr/>
      <dgm:t>
        <a:bodyPr/>
        <a:lstStyle/>
        <a:p>
          <a:r>
            <a:rPr lang="fr-FR" dirty="0"/>
            <a:t>PHASE DE CONSOLIDATION : 2 semestres</a:t>
          </a:r>
        </a:p>
      </dgm:t>
    </dgm:pt>
    <dgm:pt modelId="{2DA3B2B3-3A0B-4857-8170-DFDA4189813E}" type="parTrans" cxnId="{66ADFDC2-7A50-4A29-A1CE-7DF04616F27E}">
      <dgm:prSet/>
      <dgm:spPr/>
      <dgm:t>
        <a:bodyPr/>
        <a:lstStyle/>
        <a:p>
          <a:endParaRPr lang="fr-FR"/>
        </a:p>
      </dgm:t>
    </dgm:pt>
    <dgm:pt modelId="{3C399BDB-E51A-4E83-BC4C-43CEBF9E546E}" type="sibTrans" cxnId="{66ADFDC2-7A50-4A29-A1CE-7DF04616F27E}">
      <dgm:prSet/>
      <dgm:spPr/>
      <dgm:t>
        <a:bodyPr/>
        <a:lstStyle/>
        <a:p>
          <a:endParaRPr lang="fr-FR"/>
        </a:p>
      </dgm:t>
    </dgm:pt>
    <dgm:pt modelId="{89E98688-8C3B-448B-A3A1-58EA6768F833}">
      <dgm:prSet phldrT="[Texte]"/>
      <dgm:spPr/>
      <dgm:t>
        <a:bodyPr/>
        <a:lstStyle/>
        <a:p>
          <a:r>
            <a:rPr lang="fr-FR" u="sng" dirty="0"/>
            <a:t>Première partie de la phase d’approfondissement : </a:t>
          </a:r>
        </a:p>
      </dgm:t>
    </dgm:pt>
    <dgm:pt modelId="{8AAEAE33-B0AA-4435-9A90-EB127D1ADBEB}" type="parTrans" cxnId="{FA42AB42-196F-40BC-B8C8-A1FA4FA672C2}">
      <dgm:prSet/>
      <dgm:spPr/>
      <dgm:t>
        <a:bodyPr/>
        <a:lstStyle/>
        <a:p>
          <a:endParaRPr lang="fr-FR"/>
        </a:p>
      </dgm:t>
    </dgm:pt>
    <dgm:pt modelId="{EA43CA86-2759-4747-99F3-9E88CCAC081D}" type="sibTrans" cxnId="{FA42AB42-196F-40BC-B8C8-A1FA4FA672C2}">
      <dgm:prSet/>
      <dgm:spPr/>
      <dgm:t>
        <a:bodyPr/>
        <a:lstStyle/>
        <a:p>
          <a:endParaRPr lang="fr-FR"/>
        </a:p>
      </dgm:t>
    </dgm:pt>
    <dgm:pt modelId="{B6146BC4-287D-4785-8C62-36DC6FFFF6D2}">
      <dgm:prSet phldrT="[Texte]"/>
      <dgm:spPr/>
      <dgm:t>
        <a:bodyPr/>
        <a:lstStyle/>
        <a:p>
          <a:r>
            <a:rPr lang="fr-FR" dirty="0"/>
            <a:t>Stage en médecine polyvalente</a:t>
          </a:r>
        </a:p>
      </dgm:t>
    </dgm:pt>
    <dgm:pt modelId="{66C023B3-C67F-4D91-A59B-AF524671F1BD}" type="parTrans" cxnId="{F4291F85-EB12-4F43-8629-B9A4504D29CC}">
      <dgm:prSet/>
      <dgm:spPr/>
      <dgm:t>
        <a:bodyPr/>
        <a:lstStyle/>
        <a:p>
          <a:endParaRPr lang="fr-FR"/>
        </a:p>
      </dgm:t>
    </dgm:pt>
    <dgm:pt modelId="{A96E0ED4-4BDE-4C27-9158-2987A5362C88}" type="sibTrans" cxnId="{F4291F85-EB12-4F43-8629-B9A4504D29CC}">
      <dgm:prSet/>
      <dgm:spPr/>
      <dgm:t>
        <a:bodyPr/>
        <a:lstStyle/>
        <a:p>
          <a:endParaRPr lang="fr-FR"/>
        </a:p>
      </dgm:t>
    </dgm:pt>
    <dgm:pt modelId="{499781A1-A431-4D93-AF20-6F3692DBDAE9}">
      <dgm:prSet phldrT="[Texte]"/>
      <dgm:spPr/>
      <dgm:t>
        <a:bodyPr/>
        <a:lstStyle/>
        <a:p>
          <a:r>
            <a:rPr lang="fr-FR" dirty="0"/>
            <a:t>Stage couplé en santé de la femme et de l’enfant, auprès un PAMSU ou dans un lieu hospitalier</a:t>
          </a:r>
        </a:p>
      </dgm:t>
    </dgm:pt>
    <dgm:pt modelId="{FB4AE0A0-128E-4EBD-BB19-BDB0CA02A259}" type="parTrans" cxnId="{B58B8FD5-9DBF-4A6F-B2EF-149E54784DA7}">
      <dgm:prSet/>
      <dgm:spPr/>
      <dgm:t>
        <a:bodyPr/>
        <a:lstStyle/>
        <a:p>
          <a:endParaRPr lang="fr-FR"/>
        </a:p>
      </dgm:t>
    </dgm:pt>
    <dgm:pt modelId="{1D4980DE-57DA-4651-B56C-4120483675CB}" type="sibTrans" cxnId="{B58B8FD5-9DBF-4A6F-B2EF-149E54784DA7}">
      <dgm:prSet/>
      <dgm:spPr/>
      <dgm:t>
        <a:bodyPr/>
        <a:lstStyle/>
        <a:p>
          <a:endParaRPr lang="fr-FR"/>
        </a:p>
      </dgm:t>
    </dgm:pt>
    <dgm:pt modelId="{F9DDD998-262D-41F6-A26B-40B956A74778}">
      <dgm:prSet phldrT="[Texte]"/>
      <dgm:spPr/>
      <dgm:t>
        <a:bodyPr/>
        <a:lstStyle/>
        <a:p>
          <a:r>
            <a:rPr lang="fr-FR" u="sng" dirty="0"/>
            <a:t>Seconde partie de la phase d’approfondissement : </a:t>
          </a:r>
        </a:p>
      </dgm:t>
    </dgm:pt>
    <dgm:pt modelId="{B2B61987-0D1E-49BA-AC70-2C4F25C445A4}" type="parTrans" cxnId="{9AA2CB2A-D70B-4B58-82C8-B128A1395342}">
      <dgm:prSet/>
      <dgm:spPr/>
      <dgm:t>
        <a:bodyPr/>
        <a:lstStyle/>
        <a:p>
          <a:endParaRPr lang="fr-FR"/>
        </a:p>
      </dgm:t>
    </dgm:pt>
    <dgm:pt modelId="{399064C3-234F-4D93-8756-F9B2BA21469B}" type="sibTrans" cxnId="{9AA2CB2A-D70B-4B58-82C8-B128A1395342}">
      <dgm:prSet/>
      <dgm:spPr/>
      <dgm:t>
        <a:bodyPr/>
        <a:lstStyle/>
        <a:p>
          <a:endParaRPr lang="fr-FR"/>
        </a:p>
      </dgm:t>
    </dgm:pt>
    <dgm:pt modelId="{566CEC35-FC2A-4863-810C-AB1662564ABE}">
      <dgm:prSet phldrT="[Texte]"/>
      <dgm:spPr/>
      <dgm:t>
        <a:bodyPr/>
        <a:lstStyle/>
        <a:p>
          <a:r>
            <a:rPr lang="fr-FR" dirty="0"/>
            <a:t>Stage libre</a:t>
          </a:r>
        </a:p>
      </dgm:t>
    </dgm:pt>
    <dgm:pt modelId="{1919D4A3-B0AE-451E-A635-2B9BE081F57D}" type="parTrans" cxnId="{F4636A70-81D5-4DDE-849A-5AC4258DBECC}">
      <dgm:prSet/>
      <dgm:spPr/>
      <dgm:t>
        <a:bodyPr/>
        <a:lstStyle/>
        <a:p>
          <a:endParaRPr lang="fr-FR"/>
        </a:p>
      </dgm:t>
    </dgm:pt>
    <dgm:pt modelId="{7A90EF01-A153-48FF-874B-F8CCE086EDE3}" type="sibTrans" cxnId="{F4636A70-81D5-4DDE-849A-5AC4258DBECC}">
      <dgm:prSet/>
      <dgm:spPr/>
      <dgm:t>
        <a:bodyPr/>
        <a:lstStyle/>
        <a:p>
          <a:endParaRPr lang="fr-FR"/>
        </a:p>
      </dgm:t>
    </dgm:pt>
    <dgm:pt modelId="{97DF0AA4-FB10-44CC-8483-25D8ADE813A3}">
      <dgm:prSet phldrT="[Texte]"/>
      <dgm:spPr/>
      <dgm:t>
        <a:bodyPr/>
        <a:lstStyle/>
        <a:p>
          <a:r>
            <a:rPr lang="fr-FR" dirty="0"/>
            <a:t>2 stages en médecine générale de niveau 3, auprès d’un PAMSU pouvant être réalisés sur le même terrain de stage. </a:t>
          </a:r>
        </a:p>
      </dgm:t>
    </dgm:pt>
    <dgm:pt modelId="{B706C017-6D01-412A-A3E5-AA5D3B8882A8}" type="parTrans" cxnId="{44B5CEB5-5A84-458F-AC71-24C8ACDC1806}">
      <dgm:prSet/>
      <dgm:spPr/>
      <dgm:t>
        <a:bodyPr/>
        <a:lstStyle/>
        <a:p>
          <a:endParaRPr lang="fr-FR"/>
        </a:p>
      </dgm:t>
    </dgm:pt>
    <dgm:pt modelId="{00422404-165C-4000-888B-372372BC2975}" type="sibTrans" cxnId="{44B5CEB5-5A84-458F-AC71-24C8ACDC1806}">
      <dgm:prSet/>
      <dgm:spPr/>
      <dgm:t>
        <a:bodyPr/>
        <a:lstStyle/>
        <a:p>
          <a:endParaRPr lang="fr-FR"/>
        </a:p>
      </dgm:t>
    </dgm:pt>
    <dgm:pt modelId="{3B23B2C4-1542-4EE9-B5D6-9280EBA6A310}">
      <dgm:prSet phldrT="[Texte]"/>
      <dgm:spPr/>
      <dgm:t>
        <a:bodyPr/>
        <a:lstStyle/>
        <a:p>
          <a:r>
            <a:rPr lang="fr-FR" dirty="0"/>
            <a:t>Stage en médecine générale de niveau 1, auprès d’un PAMSU</a:t>
          </a:r>
        </a:p>
      </dgm:t>
    </dgm:pt>
    <dgm:pt modelId="{0031E35C-AA4D-4126-AEAE-891AA017643B}" type="parTrans" cxnId="{BAE4E28D-6779-4ADF-9182-813343CD700E}">
      <dgm:prSet/>
      <dgm:spPr/>
      <dgm:t>
        <a:bodyPr/>
        <a:lstStyle/>
        <a:p>
          <a:endParaRPr lang="fr-FR"/>
        </a:p>
      </dgm:t>
    </dgm:pt>
    <dgm:pt modelId="{923CC84F-F3B9-4CF1-8A25-9B3AD176785E}" type="sibTrans" cxnId="{BAE4E28D-6779-4ADF-9182-813343CD700E}">
      <dgm:prSet/>
      <dgm:spPr/>
      <dgm:t>
        <a:bodyPr/>
        <a:lstStyle/>
        <a:p>
          <a:endParaRPr lang="fr-FR"/>
        </a:p>
      </dgm:t>
    </dgm:pt>
    <dgm:pt modelId="{76C79D24-137D-4DD0-8E6A-D643C24F5785}">
      <dgm:prSet phldrT="[Texte]"/>
      <dgm:spPr/>
      <dgm:t>
        <a:bodyPr/>
        <a:lstStyle/>
        <a:p>
          <a:r>
            <a:rPr lang="fr-FR" dirty="0"/>
            <a:t>Stage en médecine générale de niveau 2 ou SASPAS (stage ambulatoire en soins primaires en autonomie supervisée)</a:t>
          </a:r>
        </a:p>
      </dgm:t>
    </dgm:pt>
    <dgm:pt modelId="{609288D1-EEB8-4224-AAC8-8EB6C3FE634F}" type="parTrans" cxnId="{C6B41619-0298-4CD6-A84A-7E0A2C634228}">
      <dgm:prSet/>
      <dgm:spPr/>
      <dgm:t>
        <a:bodyPr/>
        <a:lstStyle/>
        <a:p>
          <a:endParaRPr lang="fr-FR"/>
        </a:p>
      </dgm:t>
    </dgm:pt>
    <dgm:pt modelId="{23982D71-A104-45FD-965B-4C0C53C89F99}" type="sibTrans" cxnId="{C6B41619-0298-4CD6-A84A-7E0A2C634228}">
      <dgm:prSet/>
      <dgm:spPr/>
      <dgm:t>
        <a:bodyPr/>
        <a:lstStyle/>
        <a:p>
          <a:endParaRPr lang="fr-FR"/>
        </a:p>
      </dgm:t>
    </dgm:pt>
    <dgm:pt modelId="{8EAA1868-3428-4139-BC98-9846B4B87AD6}">
      <dgm:prSet phldrT="[Texte]"/>
      <dgm:spPr/>
      <dgm:t>
        <a:bodyPr/>
        <a:lstStyle/>
        <a:p>
          <a:r>
            <a:rPr lang="fr-FR" dirty="0">
              <a:solidFill>
                <a:schemeClr val="tx1"/>
              </a:solidFill>
            </a:rPr>
            <a:t>Par dérogation, dans le cadre de son projet professionnel, un étudiant peut demander à accomplir un stage en secteur hospitalier ou en secteur extrahospitalier</a:t>
          </a:r>
        </a:p>
      </dgm:t>
    </dgm:pt>
    <dgm:pt modelId="{04F17515-4546-4E5F-B3B7-E51E4C45FECD}" type="parTrans" cxnId="{195CBC2D-16D1-4807-ABC8-B6AF7C3C5E3F}">
      <dgm:prSet/>
      <dgm:spPr/>
      <dgm:t>
        <a:bodyPr/>
        <a:lstStyle/>
        <a:p>
          <a:endParaRPr lang="fr-FR"/>
        </a:p>
      </dgm:t>
    </dgm:pt>
    <dgm:pt modelId="{5016D539-7A36-426E-9D14-5B00277B4C15}" type="sibTrans" cxnId="{195CBC2D-16D1-4807-ABC8-B6AF7C3C5E3F}">
      <dgm:prSet/>
      <dgm:spPr/>
      <dgm:t>
        <a:bodyPr/>
        <a:lstStyle/>
        <a:p>
          <a:endParaRPr lang="fr-FR"/>
        </a:p>
      </dgm:t>
    </dgm:pt>
    <dgm:pt modelId="{94B743D3-ED81-447D-886D-402B479E80CA}" type="pres">
      <dgm:prSet presAssocID="{9BE3FBDA-60C7-4C5B-8102-7FF94B44C5B4}" presName="linear" presStyleCnt="0">
        <dgm:presLayoutVars>
          <dgm:animLvl val="lvl"/>
          <dgm:resizeHandles val="exact"/>
        </dgm:presLayoutVars>
      </dgm:prSet>
      <dgm:spPr/>
    </dgm:pt>
    <dgm:pt modelId="{1AB2F354-54B7-44F3-AFEC-6973AFE53E3A}" type="pres">
      <dgm:prSet presAssocID="{A4511DF0-BAAA-4FD0-AE38-2B4A4C638C6F}" presName="parentText" presStyleLbl="node1" presStyleIdx="0" presStyleCnt="3" custLinFactNeighborX="317" custLinFactNeighborY="3461">
        <dgm:presLayoutVars>
          <dgm:chMax val="0"/>
          <dgm:bulletEnabled val="1"/>
        </dgm:presLayoutVars>
      </dgm:prSet>
      <dgm:spPr/>
    </dgm:pt>
    <dgm:pt modelId="{72FD326A-06A1-41DA-9317-B03AE4C49D39}" type="pres">
      <dgm:prSet presAssocID="{A4511DF0-BAAA-4FD0-AE38-2B4A4C638C6F}" presName="childText" presStyleLbl="revTx" presStyleIdx="0" presStyleCnt="3">
        <dgm:presLayoutVars>
          <dgm:bulletEnabled val="1"/>
        </dgm:presLayoutVars>
      </dgm:prSet>
      <dgm:spPr/>
    </dgm:pt>
    <dgm:pt modelId="{44333886-7747-4471-8BB6-B7C3DA0FBB4E}" type="pres">
      <dgm:prSet presAssocID="{950D0542-B132-438A-97CE-338EFF6D85FA}" presName="parentText" presStyleLbl="node1" presStyleIdx="1" presStyleCnt="3">
        <dgm:presLayoutVars>
          <dgm:chMax val="0"/>
          <dgm:bulletEnabled val="1"/>
        </dgm:presLayoutVars>
      </dgm:prSet>
      <dgm:spPr/>
    </dgm:pt>
    <dgm:pt modelId="{A05CC8EC-64E7-4C01-B097-507190E1A4E4}" type="pres">
      <dgm:prSet presAssocID="{950D0542-B132-438A-97CE-338EFF6D85FA}" presName="childText" presStyleLbl="revTx" presStyleIdx="1" presStyleCnt="3">
        <dgm:presLayoutVars>
          <dgm:bulletEnabled val="1"/>
        </dgm:presLayoutVars>
      </dgm:prSet>
      <dgm:spPr/>
    </dgm:pt>
    <dgm:pt modelId="{AC1009C8-41EC-4B96-81F4-BC1157E18938}" type="pres">
      <dgm:prSet presAssocID="{707BFF9A-A5C3-4C56-851C-39CE71A93E9C}" presName="parentText" presStyleLbl="node1" presStyleIdx="2" presStyleCnt="3">
        <dgm:presLayoutVars>
          <dgm:chMax val="0"/>
          <dgm:bulletEnabled val="1"/>
        </dgm:presLayoutVars>
      </dgm:prSet>
      <dgm:spPr/>
    </dgm:pt>
    <dgm:pt modelId="{C35B32FC-BA2A-405F-B798-E4253ED35BD6}" type="pres">
      <dgm:prSet presAssocID="{707BFF9A-A5C3-4C56-851C-39CE71A93E9C}" presName="childText" presStyleLbl="revTx" presStyleIdx="2" presStyleCnt="3">
        <dgm:presLayoutVars>
          <dgm:bulletEnabled val="1"/>
        </dgm:presLayoutVars>
      </dgm:prSet>
      <dgm:spPr/>
    </dgm:pt>
  </dgm:ptLst>
  <dgm:cxnLst>
    <dgm:cxn modelId="{C6B41619-0298-4CD6-A84A-7E0A2C634228}" srcId="{F9DDD998-262D-41F6-A26B-40B956A74778}" destId="{76C79D24-137D-4DD0-8E6A-D643C24F5785}" srcOrd="0" destOrd="0" parTransId="{609288D1-EEB8-4224-AAC8-8EB6C3FE634F}" sibTransId="{23982D71-A104-45FD-965B-4C0C53C89F99}"/>
    <dgm:cxn modelId="{3A1D8029-CD6A-4A47-B53A-E4C6C4F52BE6}" type="presOf" srcId="{A4511DF0-BAAA-4FD0-AE38-2B4A4C638C6F}" destId="{1AB2F354-54B7-44F3-AFEC-6973AFE53E3A}" srcOrd="0" destOrd="0" presId="urn:microsoft.com/office/officeart/2005/8/layout/vList2"/>
    <dgm:cxn modelId="{9AA2CB2A-D70B-4B58-82C8-B128A1395342}" srcId="{950D0542-B132-438A-97CE-338EFF6D85FA}" destId="{F9DDD998-262D-41F6-A26B-40B956A74778}" srcOrd="1" destOrd="0" parTransId="{B2B61987-0D1E-49BA-AC70-2C4F25C445A4}" sibTransId="{399064C3-234F-4D93-8756-F9B2BA21469B}"/>
    <dgm:cxn modelId="{195CBC2D-16D1-4807-ABC8-B6AF7C3C5E3F}" srcId="{707BFF9A-A5C3-4C56-851C-39CE71A93E9C}" destId="{8EAA1868-3428-4139-BC98-9846B4B87AD6}" srcOrd="1" destOrd="0" parTransId="{04F17515-4546-4E5F-B3B7-E51E4C45FECD}" sibTransId="{5016D539-7A36-426E-9D14-5B00277B4C15}"/>
    <dgm:cxn modelId="{1BC05731-F96D-43A0-8A27-CB3AF436206D}" srcId="{9BE3FBDA-60C7-4C5B-8102-7FF94B44C5B4}" destId="{950D0542-B132-438A-97CE-338EFF6D85FA}" srcOrd="1" destOrd="0" parTransId="{95946B54-DF6A-41C0-89A1-407CA140D963}" sibTransId="{D165D294-C7D6-4315-AEEF-FDACCB33566A}"/>
    <dgm:cxn modelId="{BE350139-167D-4EFA-B46E-1C1AEAA00F90}" type="presOf" srcId="{B6146BC4-287D-4785-8C62-36DC6FFFF6D2}" destId="{A05CC8EC-64E7-4C01-B097-507190E1A4E4}" srcOrd="0" destOrd="1" presId="urn:microsoft.com/office/officeart/2005/8/layout/vList2"/>
    <dgm:cxn modelId="{949E213B-9337-40E6-AD2D-7B706673622A}" type="presOf" srcId="{9BE3FBDA-60C7-4C5B-8102-7FF94B44C5B4}" destId="{94B743D3-ED81-447D-886D-402B479E80CA}" srcOrd="0" destOrd="0" presId="urn:microsoft.com/office/officeart/2005/8/layout/vList2"/>
    <dgm:cxn modelId="{C4AE8F3B-9FF4-4C6F-8CB2-86593FB4BB26}" type="presOf" srcId="{950D0542-B132-438A-97CE-338EFF6D85FA}" destId="{44333886-7747-4471-8BB6-B7C3DA0FBB4E}" srcOrd="0" destOrd="0" presId="urn:microsoft.com/office/officeart/2005/8/layout/vList2"/>
    <dgm:cxn modelId="{CE025F5E-4AF1-4C81-930A-2A6702BA2BD7}" type="presOf" srcId="{3B23B2C4-1542-4EE9-B5D6-9280EBA6A310}" destId="{72FD326A-06A1-41DA-9317-B03AE4C49D39}" srcOrd="0" destOrd="0" presId="urn:microsoft.com/office/officeart/2005/8/layout/vList2"/>
    <dgm:cxn modelId="{FA42AB42-196F-40BC-B8C8-A1FA4FA672C2}" srcId="{950D0542-B132-438A-97CE-338EFF6D85FA}" destId="{89E98688-8C3B-448B-A3A1-58EA6768F833}" srcOrd="0" destOrd="0" parTransId="{8AAEAE33-B0AA-4435-9A90-EB127D1ADBEB}" sibTransId="{EA43CA86-2759-4747-99F3-9E88CCAC081D}"/>
    <dgm:cxn modelId="{7182F869-DA82-4D28-8E18-890A87E9BF02}" type="presOf" srcId="{F9DDD998-262D-41F6-A26B-40B956A74778}" destId="{A05CC8EC-64E7-4C01-B097-507190E1A4E4}" srcOrd="0" destOrd="3" presId="urn:microsoft.com/office/officeart/2005/8/layout/vList2"/>
    <dgm:cxn modelId="{F4636A70-81D5-4DDE-849A-5AC4258DBECC}" srcId="{F9DDD998-262D-41F6-A26B-40B956A74778}" destId="{566CEC35-FC2A-4863-810C-AB1662564ABE}" srcOrd="1" destOrd="0" parTransId="{1919D4A3-B0AE-451E-A635-2B9BE081F57D}" sibTransId="{7A90EF01-A153-48FF-874B-F8CCE086EDE3}"/>
    <dgm:cxn modelId="{2B4F4D70-0EA1-4CDE-8C21-4B50AB7667D2}" type="presOf" srcId="{707BFF9A-A5C3-4C56-851C-39CE71A93E9C}" destId="{AC1009C8-41EC-4B96-81F4-BC1157E18938}" srcOrd="0" destOrd="0" presId="urn:microsoft.com/office/officeart/2005/8/layout/vList2"/>
    <dgm:cxn modelId="{23C9DD7B-C8E3-442F-A3B0-C3548E3024C9}" type="presOf" srcId="{566CEC35-FC2A-4863-810C-AB1662564ABE}" destId="{A05CC8EC-64E7-4C01-B097-507190E1A4E4}" srcOrd="0" destOrd="5" presId="urn:microsoft.com/office/officeart/2005/8/layout/vList2"/>
    <dgm:cxn modelId="{F4291F85-EB12-4F43-8629-B9A4504D29CC}" srcId="{89E98688-8C3B-448B-A3A1-58EA6768F833}" destId="{B6146BC4-287D-4785-8C62-36DC6FFFF6D2}" srcOrd="0" destOrd="0" parTransId="{66C023B3-C67F-4D91-A59B-AF524671F1BD}" sibTransId="{A96E0ED4-4BDE-4C27-9158-2987A5362C88}"/>
    <dgm:cxn modelId="{97EBDD87-345A-4273-9A7B-6392C57B0D37}" type="presOf" srcId="{76C79D24-137D-4DD0-8E6A-D643C24F5785}" destId="{A05CC8EC-64E7-4C01-B097-507190E1A4E4}" srcOrd="0" destOrd="4" presId="urn:microsoft.com/office/officeart/2005/8/layout/vList2"/>
    <dgm:cxn modelId="{BAE4E28D-6779-4ADF-9182-813343CD700E}" srcId="{A4511DF0-BAAA-4FD0-AE38-2B4A4C638C6F}" destId="{3B23B2C4-1542-4EE9-B5D6-9280EBA6A310}" srcOrd="0" destOrd="0" parTransId="{0031E35C-AA4D-4126-AEAE-891AA017643B}" sibTransId="{923CC84F-F3B9-4CF1-8A25-9B3AD176785E}"/>
    <dgm:cxn modelId="{50AA7E9A-2CB0-4174-8B37-0F8D1456192A}" type="presOf" srcId="{499781A1-A431-4D93-AF20-6F3692DBDAE9}" destId="{A05CC8EC-64E7-4C01-B097-507190E1A4E4}" srcOrd="0" destOrd="2" presId="urn:microsoft.com/office/officeart/2005/8/layout/vList2"/>
    <dgm:cxn modelId="{09ED35A1-3BB4-45D4-AC3B-5C40263603D3}" srcId="{A4511DF0-BAAA-4FD0-AE38-2B4A4C638C6F}" destId="{9FD71869-5DA8-4CC7-9EB9-19A9CB39D56C}" srcOrd="1" destOrd="0" parTransId="{50DFF00E-5A48-44B1-BEFD-9B4FBBE51C7E}" sibTransId="{7422D6E2-6B6A-4840-9252-E6F04A0E4003}"/>
    <dgm:cxn modelId="{44B5CEB5-5A84-458F-AC71-24C8ACDC1806}" srcId="{707BFF9A-A5C3-4C56-851C-39CE71A93E9C}" destId="{97DF0AA4-FB10-44CC-8483-25D8ADE813A3}" srcOrd="0" destOrd="0" parTransId="{B706C017-6D01-412A-A3E5-AA5D3B8882A8}" sibTransId="{00422404-165C-4000-888B-372372BC2975}"/>
    <dgm:cxn modelId="{66ADFDC2-7A50-4A29-A1CE-7DF04616F27E}" srcId="{9BE3FBDA-60C7-4C5B-8102-7FF94B44C5B4}" destId="{707BFF9A-A5C3-4C56-851C-39CE71A93E9C}" srcOrd="2" destOrd="0" parTransId="{2DA3B2B3-3A0B-4857-8170-DFDA4189813E}" sibTransId="{3C399BDB-E51A-4E83-BC4C-43CEBF9E546E}"/>
    <dgm:cxn modelId="{43153BC4-5339-4129-AE8A-0625E0E378A6}" type="presOf" srcId="{9FD71869-5DA8-4CC7-9EB9-19A9CB39D56C}" destId="{72FD326A-06A1-41DA-9317-B03AE4C49D39}" srcOrd="0" destOrd="1" presId="urn:microsoft.com/office/officeart/2005/8/layout/vList2"/>
    <dgm:cxn modelId="{78D71FD4-BB94-4965-93D0-AA3AE12B3C21}" type="presOf" srcId="{97DF0AA4-FB10-44CC-8483-25D8ADE813A3}" destId="{C35B32FC-BA2A-405F-B798-E4253ED35BD6}" srcOrd="0" destOrd="0" presId="urn:microsoft.com/office/officeart/2005/8/layout/vList2"/>
    <dgm:cxn modelId="{B58B8FD5-9DBF-4A6F-B2EF-149E54784DA7}" srcId="{89E98688-8C3B-448B-A3A1-58EA6768F833}" destId="{499781A1-A431-4D93-AF20-6F3692DBDAE9}" srcOrd="1" destOrd="0" parTransId="{FB4AE0A0-128E-4EBD-BB19-BDB0CA02A259}" sibTransId="{1D4980DE-57DA-4651-B56C-4120483675CB}"/>
    <dgm:cxn modelId="{D23DF6E3-EA30-4357-8320-8E388A1AED4F}" type="presOf" srcId="{8EAA1868-3428-4139-BC98-9846B4B87AD6}" destId="{C35B32FC-BA2A-405F-B798-E4253ED35BD6}" srcOrd="0" destOrd="1" presId="urn:microsoft.com/office/officeart/2005/8/layout/vList2"/>
    <dgm:cxn modelId="{7B52D6E9-ACC9-44A0-B9B9-E97F46ACB605}" srcId="{9BE3FBDA-60C7-4C5B-8102-7FF94B44C5B4}" destId="{A4511DF0-BAAA-4FD0-AE38-2B4A4C638C6F}" srcOrd="0" destOrd="0" parTransId="{0C6C52FF-DC2B-4A5E-9340-C0BB85C5BC33}" sibTransId="{EB943C79-4D7E-4E50-BF95-5967D340F097}"/>
    <dgm:cxn modelId="{6AB28FFB-A063-45F2-AE17-0A9B15CD9BB6}" type="presOf" srcId="{89E98688-8C3B-448B-A3A1-58EA6768F833}" destId="{A05CC8EC-64E7-4C01-B097-507190E1A4E4}" srcOrd="0" destOrd="0" presId="urn:microsoft.com/office/officeart/2005/8/layout/vList2"/>
    <dgm:cxn modelId="{5F1DC633-FB03-41A1-BB7F-C34D979EFFC2}" type="presParOf" srcId="{94B743D3-ED81-447D-886D-402B479E80CA}" destId="{1AB2F354-54B7-44F3-AFEC-6973AFE53E3A}" srcOrd="0" destOrd="0" presId="urn:microsoft.com/office/officeart/2005/8/layout/vList2"/>
    <dgm:cxn modelId="{837E5A41-398A-4C2C-8642-79B582FB601B}" type="presParOf" srcId="{94B743D3-ED81-447D-886D-402B479E80CA}" destId="{72FD326A-06A1-41DA-9317-B03AE4C49D39}" srcOrd="1" destOrd="0" presId="urn:microsoft.com/office/officeart/2005/8/layout/vList2"/>
    <dgm:cxn modelId="{24896B82-2EF3-4B79-B23E-B44689FC3F12}" type="presParOf" srcId="{94B743D3-ED81-447D-886D-402B479E80CA}" destId="{44333886-7747-4471-8BB6-B7C3DA0FBB4E}" srcOrd="2" destOrd="0" presId="urn:microsoft.com/office/officeart/2005/8/layout/vList2"/>
    <dgm:cxn modelId="{6613B300-DAAE-4684-99AE-810C4EA44306}" type="presParOf" srcId="{94B743D3-ED81-447D-886D-402B479E80CA}" destId="{A05CC8EC-64E7-4C01-B097-507190E1A4E4}" srcOrd="3" destOrd="0" presId="urn:microsoft.com/office/officeart/2005/8/layout/vList2"/>
    <dgm:cxn modelId="{18839CA0-4895-4F6F-A90F-DFFACFEAA43C}" type="presParOf" srcId="{94B743D3-ED81-447D-886D-402B479E80CA}" destId="{AC1009C8-41EC-4B96-81F4-BC1157E18938}" srcOrd="4" destOrd="0" presId="urn:microsoft.com/office/officeart/2005/8/layout/vList2"/>
    <dgm:cxn modelId="{22674516-0E97-407A-9AD6-B527AF37E450}" type="presParOf" srcId="{94B743D3-ED81-447D-886D-402B479E80CA}" destId="{C35B32FC-BA2A-405F-B798-E4253ED35BD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F354-54B7-44F3-AFEC-6973AFE53E3A}">
      <dsp:nvSpPr>
        <dsp:cNvPr id="0" name=""/>
        <dsp:cNvSpPr/>
      </dsp:nvSpPr>
      <dsp:spPr>
        <a:xfrm>
          <a:off x="0" y="70580"/>
          <a:ext cx="7349480" cy="3042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PHASE SOCLE : 2 semestres</a:t>
          </a:r>
        </a:p>
      </dsp:txBody>
      <dsp:txXfrm>
        <a:off x="14850" y="85430"/>
        <a:ext cx="7319780" cy="274500"/>
      </dsp:txXfrm>
    </dsp:sp>
    <dsp:sp modelId="{72FD326A-06A1-41DA-9317-B03AE4C49D39}">
      <dsp:nvSpPr>
        <dsp:cNvPr id="0" name=""/>
        <dsp:cNvSpPr/>
      </dsp:nvSpPr>
      <dsp:spPr>
        <a:xfrm>
          <a:off x="0" y="363371"/>
          <a:ext cx="7349480"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46"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dirty="0"/>
            <a:t>Stage en médecine générale de niveau 1, auprès d’un PAMSU</a:t>
          </a:r>
        </a:p>
        <a:p>
          <a:pPr marL="57150" lvl="1" indent="-57150" algn="l" defTabSz="444500">
            <a:lnSpc>
              <a:spcPct val="90000"/>
            </a:lnSpc>
            <a:spcBef>
              <a:spcPct val="0"/>
            </a:spcBef>
            <a:spcAft>
              <a:spcPct val="20000"/>
            </a:spcAft>
            <a:buChar char="•"/>
          </a:pPr>
          <a:r>
            <a:rPr lang="fr-FR" sz="1000" kern="1200" dirty="0"/>
            <a:t>Stage en médecine d’urgence</a:t>
          </a:r>
        </a:p>
      </dsp:txBody>
      <dsp:txXfrm>
        <a:off x="0" y="363371"/>
        <a:ext cx="7349480" cy="329647"/>
      </dsp:txXfrm>
    </dsp:sp>
    <dsp:sp modelId="{44333886-7747-4471-8BB6-B7C3DA0FBB4E}">
      <dsp:nvSpPr>
        <dsp:cNvPr id="0" name=""/>
        <dsp:cNvSpPr/>
      </dsp:nvSpPr>
      <dsp:spPr>
        <a:xfrm>
          <a:off x="0" y="693019"/>
          <a:ext cx="7349480" cy="304200"/>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PHASE D’APPRONDISSEMENT : 4 semestres</a:t>
          </a:r>
        </a:p>
      </dsp:txBody>
      <dsp:txXfrm>
        <a:off x="14850" y="707869"/>
        <a:ext cx="7319780" cy="274500"/>
      </dsp:txXfrm>
    </dsp:sp>
    <dsp:sp modelId="{A05CC8EC-64E7-4C01-B097-507190E1A4E4}">
      <dsp:nvSpPr>
        <dsp:cNvPr id="0" name=""/>
        <dsp:cNvSpPr/>
      </dsp:nvSpPr>
      <dsp:spPr>
        <a:xfrm>
          <a:off x="0" y="997219"/>
          <a:ext cx="734948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46"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u="sng" kern="1200" dirty="0"/>
            <a:t>Première partie de la phase d’approfondissement : </a:t>
          </a:r>
        </a:p>
        <a:p>
          <a:pPr marL="114300" lvl="2" indent="-57150" algn="l" defTabSz="444500">
            <a:lnSpc>
              <a:spcPct val="90000"/>
            </a:lnSpc>
            <a:spcBef>
              <a:spcPct val="0"/>
            </a:spcBef>
            <a:spcAft>
              <a:spcPct val="20000"/>
            </a:spcAft>
            <a:buChar char="•"/>
          </a:pPr>
          <a:r>
            <a:rPr lang="fr-FR" sz="1000" kern="1200" dirty="0"/>
            <a:t>Stage en médecine polyvalente</a:t>
          </a:r>
        </a:p>
        <a:p>
          <a:pPr marL="114300" lvl="2" indent="-57150" algn="l" defTabSz="444500">
            <a:lnSpc>
              <a:spcPct val="90000"/>
            </a:lnSpc>
            <a:spcBef>
              <a:spcPct val="0"/>
            </a:spcBef>
            <a:spcAft>
              <a:spcPct val="20000"/>
            </a:spcAft>
            <a:buChar char="•"/>
          </a:pPr>
          <a:r>
            <a:rPr lang="fr-FR" sz="1000" kern="1200" dirty="0"/>
            <a:t>Stage couplé en santé de la femme et de l’enfant, auprès un PAMSU ou dans un lieu hospitalier</a:t>
          </a:r>
        </a:p>
        <a:p>
          <a:pPr marL="57150" lvl="1" indent="-57150" algn="l" defTabSz="444500">
            <a:lnSpc>
              <a:spcPct val="90000"/>
            </a:lnSpc>
            <a:spcBef>
              <a:spcPct val="0"/>
            </a:spcBef>
            <a:spcAft>
              <a:spcPct val="20000"/>
            </a:spcAft>
            <a:buChar char="•"/>
          </a:pPr>
          <a:r>
            <a:rPr lang="fr-FR" sz="1000" u="sng" kern="1200" dirty="0"/>
            <a:t>Seconde partie de la phase d’approfondissement : </a:t>
          </a:r>
        </a:p>
        <a:p>
          <a:pPr marL="114300" lvl="2" indent="-57150" algn="l" defTabSz="444500">
            <a:lnSpc>
              <a:spcPct val="90000"/>
            </a:lnSpc>
            <a:spcBef>
              <a:spcPct val="0"/>
            </a:spcBef>
            <a:spcAft>
              <a:spcPct val="20000"/>
            </a:spcAft>
            <a:buChar char="•"/>
          </a:pPr>
          <a:r>
            <a:rPr lang="fr-FR" sz="1000" kern="1200" dirty="0"/>
            <a:t>Stage en médecine générale de niveau 2 ou SASPAS (stage ambulatoire en soins primaires en autonomie supervisée)</a:t>
          </a:r>
        </a:p>
        <a:p>
          <a:pPr marL="114300" lvl="2" indent="-57150" algn="l" defTabSz="444500">
            <a:lnSpc>
              <a:spcPct val="90000"/>
            </a:lnSpc>
            <a:spcBef>
              <a:spcPct val="0"/>
            </a:spcBef>
            <a:spcAft>
              <a:spcPct val="20000"/>
            </a:spcAft>
            <a:buChar char="•"/>
          </a:pPr>
          <a:r>
            <a:rPr lang="fr-FR" sz="1000" kern="1200" dirty="0"/>
            <a:t>Stage libre</a:t>
          </a:r>
        </a:p>
      </dsp:txBody>
      <dsp:txXfrm>
        <a:off x="0" y="997219"/>
        <a:ext cx="7349480" cy="968760"/>
      </dsp:txXfrm>
    </dsp:sp>
    <dsp:sp modelId="{AC1009C8-41EC-4B96-81F4-BC1157E18938}">
      <dsp:nvSpPr>
        <dsp:cNvPr id="0" name=""/>
        <dsp:cNvSpPr/>
      </dsp:nvSpPr>
      <dsp:spPr>
        <a:xfrm>
          <a:off x="0" y="1965979"/>
          <a:ext cx="7349480" cy="30420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dirty="0"/>
            <a:t>PHASE DE CONSOLIDATION : 2 semestres</a:t>
          </a:r>
        </a:p>
      </dsp:txBody>
      <dsp:txXfrm>
        <a:off x="14850" y="1980829"/>
        <a:ext cx="7319780" cy="274500"/>
      </dsp:txXfrm>
    </dsp:sp>
    <dsp:sp modelId="{C35B32FC-BA2A-405F-B798-E4253ED35BD6}">
      <dsp:nvSpPr>
        <dsp:cNvPr id="0" name=""/>
        <dsp:cNvSpPr/>
      </dsp:nvSpPr>
      <dsp:spPr>
        <a:xfrm>
          <a:off x="0" y="2270179"/>
          <a:ext cx="7349480"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46"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dirty="0"/>
            <a:t>2 stages en médecine générale de niveau 3, auprès d’un PAMSU pouvant être réalisés sur le même terrain de stage. </a:t>
          </a:r>
        </a:p>
        <a:p>
          <a:pPr marL="57150" lvl="1" indent="-57150" algn="l" defTabSz="444500">
            <a:lnSpc>
              <a:spcPct val="90000"/>
            </a:lnSpc>
            <a:spcBef>
              <a:spcPct val="0"/>
            </a:spcBef>
            <a:spcAft>
              <a:spcPct val="20000"/>
            </a:spcAft>
            <a:buChar char="•"/>
          </a:pPr>
          <a:r>
            <a:rPr lang="fr-FR" sz="1000" kern="1200" dirty="0">
              <a:solidFill>
                <a:schemeClr val="tx1"/>
              </a:solidFill>
            </a:rPr>
            <a:t>Par dérogation, dans le cadre de son projet professionnel, un étudiant peut demander à accomplir un stage en secteur hospitalier ou en secteur extrahospitalier</a:t>
          </a:r>
        </a:p>
      </dsp:txBody>
      <dsp:txXfrm>
        <a:off x="0" y="2270179"/>
        <a:ext cx="7349480" cy="457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DA63E-8372-4C93-AA27-5E486DF07114}" type="datetimeFigureOut">
              <a:rPr lang="fr-FR" smtClean="0"/>
              <a:t>14/04/2026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923FE-075D-4A36-9039-342D8FB43D7C}" type="slidenum">
              <a:rPr lang="fr-FR" smtClean="0"/>
              <a:t>‹N°›</a:t>
            </a:fld>
            <a:endParaRPr lang="fr-FR"/>
          </a:p>
        </p:txBody>
      </p:sp>
    </p:spTree>
    <p:extLst>
      <p:ext uri="{BB962C8B-B14F-4D97-AF65-F5344CB8AC3E}">
        <p14:creationId xmlns:p14="http://schemas.microsoft.com/office/powerpoint/2010/main" val="1289715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14/04/2026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14/04/2026</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92695"/>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879631"/>
            <a:ext cx="8424863" cy="539991"/>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p:nvSpPr>
        <p:spPr>
          <a:xfrm>
            <a:off x="0" y="4353948"/>
            <a:ext cx="9144000" cy="789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b="0" i="0">
              <a:latin typeface="Segoe UI Light" panose="020B0502040204020203" pitchFamily="34" charset="0"/>
            </a:endParaRPr>
          </a:p>
        </p:txBody>
      </p:sp>
    </p:spTree>
    <p:extLst>
      <p:ext uri="{BB962C8B-B14F-4D97-AF65-F5344CB8AC3E}">
        <p14:creationId xmlns:p14="http://schemas.microsoft.com/office/powerpoint/2010/main" val="291520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731"/>
              </a:spcBef>
              <a:defRPr/>
            </a:lvl1pPr>
            <a:lvl2pPr>
              <a:spcBef>
                <a:spcPts val="731"/>
              </a:spcBef>
              <a:defRPr/>
            </a:lvl2pPr>
            <a:lvl3pPr>
              <a:spcBef>
                <a:spcPts val="731"/>
              </a:spcBef>
              <a:defRPr/>
            </a:lvl3pPr>
            <a:lvl4pPr>
              <a:spcBef>
                <a:spcPts val="731"/>
              </a:spcBef>
              <a:defRPr/>
            </a:lvl4pPr>
            <a:lvl5pPr>
              <a:spcBef>
                <a:spcPts val="731"/>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77" y="112204"/>
            <a:ext cx="232641" cy="320117"/>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685800" y="525066"/>
            <a:ext cx="7772400" cy="319088"/>
          </a:xfrm>
        </p:spPr>
        <p:txBody>
          <a:bodyPr>
            <a:normAutofit/>
          </a:bodyPr>
          <a:lstStyle>
            <a:lvl1pPr marL="0" indent="0">
              <a:buNone/>
              <a:defRPr sz="1095"/>
            </a:lvl1pPr>
          </a:lstStyle>
          <a:p>
            <a:pPr lvl="0"/>
            <a:r>
              <a:rPr lang="en-US"/>
              <a:t>Click here to edit subtitle</a:t>
            </a:r>
          </a:p>
        </p:txBody>
      </p:sp>
    </p:spTree>
    <p:extLst>
      <p:ext uri="{BB962C8B-B14F-4D97-AF65-F5344CB8AC3E}">
        <p14:creationId xmlns:p14="http://schemas.microsoft.com/office/powerpoint/2010/main" val="43054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p:nvSpPr>
        <p:spPr>
          <a:xfrm>
            <a:off x="3109684" y="4785996"/>
            <a:ext cx="1395847"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b="0" i="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3774373" y="-8573"/>
            <a:ext cx="5369627" cy="5152073"/>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731">
                <a:solidFill>
                  <a:schemeClr val="tx1"/>
                </a:solidFill>
              </a:defRPr>
            </a:lvl1pPr>
          </a:lstStyle>
          <a:p>
            <a:r>
              <a:rPr lang="en-US"/>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685800" y="546525"/>
            <a:ext cx="4584124" cy="304800"/>
          </a:xfrm>
        </p:spPr>
        <p:txBody>
          <a:bodyPr>
            <a:normAutofit/>
          </a:bodyPr>
          <a:lstStyle>
            <a:lvl1pPr marL="0" indent="0" algn="l">
              <a:lnSpc>
                <a:spcPct val="86000"/>
              </a:lnSpc>
              <a:spcBef>
                <a:spcPts val="0"/>
              </a:spcBef>
              <a:buNone/>
              <a:defRPr sz="1097" baseline="0"/>
            </a:lvl1pPr>
          </a:lstStyle>
          <a:p>
            <a:pPr lvl="0"/>
            <a:r>
              <a:rPr lang="en-US"/>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685800" y="209974"/>
            <a:ext cx="4617358" cy="320117"/>
          </a:xfrm>
        </p:spPr>
        <p:txBody>
          <a:bodyPr/>
          <a:lstStyle/>
          <a:p>
            <a:r>
              <a:rPr lang="fr-FR"/>
              <a:t>Modifiez le style du titre</a:t>
            </a:r>
            <a:endParaRPr lang="en-US"/>
          </a:p>
        </p:txBody>
      </p:sp>
      <p:sp>
        <p:nvSpPr>
          <p:cNvPr id="3" name="Rectangle 2">
            <a:extLst>
              <a:ext uri="{FF2B5EF4-FFF2-40B4-BE49-F238E27FC236}">
                <a16:creationId xmlns:a16="http://schemas.microsoft.com/office/drawing/2014/main" id="{F87E134F-66E9-654A-B1FF-C2C536030585}"/>
              </a:ext>
            </a:extLst>
          </p:cNvPr>
          <p:cNvSpPr/>
          <p:nvPr/>
        </p:nvSpPr>
        <p:spPr>
          <a:xfrm>
            <a:off x="151817" y="4650981"/>
            <a:ext cx="59822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b="0" i="0">
              <a:latin typeface="Segoe UI Light" panose="020B0502040204020203" pitchFamily="34" charset="0"/>
            </a:endParaRPr>
          </a:p>
        </p:txBody>
      </p:sp>
    </p:spTree>
    <p:extLst>
      <p:ext uri="{BB962C8B-B14F-4D97-AF65-F5344CB8AC3E}">
        <p14:creationId xmlns:p14="http://schemas.microsoft.com/office/powerpoint/2010/main" val="67812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77" y="205420"/>
            <a:ext cx="232641" cy="320117"/>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685800" y="525066"/>
            <a:ext cx="7772400" cy="264319"/>
          </a:xfrm>
        </p:spPr>
        <p:txBody>
          <a:bodyPr>
            <a:normAutofit/>
          </a:bodyPr>
          <a:lstStyle>
            <a:lvl1pPr marL="0" indent="0">
              <a:buNone/>
              <a:defRPr sz="1095"/>
            </a:lvl1pPr>
          </a:lstStyle>
          <a:p>
            <a:pPr lvl="0"/>
            <a:r>
              <a:rPr lang="en-US"/>
              <a:t>Click here to edit subtitle</a:t>
            </a:r>
          </a:p>
        </p:txBody>
      </p:sp>
    </p:spTree>
    <p:extLst>
      <p:ext uri="{BB962C8B-B14F-4D97-AF65-F5344CB8AC3E}">
        <p14:creationId xmlns:p14="http://schemas.microsoft.com/office/powerpoint/2010/main" val="393741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14/04/2026</a:t>
            </a:fld>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915566"/>
            <a:ext cx="8424863" cy="539991"/>
          </a:xfrm>
        </p:spPr>
        <p:txBody>
          <a:bodyPr/>
          <a:lstStyle/>
          <a:p>
            <a:r>
              <a:rPr lang="fr-FR"/>
              <a:t>Sommaire</a:t>
            </a:r>
          </a:p>
        </p:txBody>
      </p:sp>
      <p:sp>
        <p:nvSpPr>
          <p:cNvPr id="12"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14/04/2026</a:t>
            </a:fld>
            <a:endParaRPr lang="fr-FR" cap="all"/>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826817"/>
            <a:ext cx="8424863" cy="539991"/>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6"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14/04/2026</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826817"/>
            <a:ext cx="8424863" cy="539991"/>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14/04/2026</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826817"/>
            <a:ext cx="8424863" cy="539991"/>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a:t>Titre</a:t>
            </a:r>
          </a:p>
          <a:p>
            <a:pPr lvl="1"/>
            <a:r>
              <a:rPr lang="fr-FR"/>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14/04/2026</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pic>
        <p:nvPicPr>
          <p:cNvPr id="8" name="Image 7"/>
          <p:cNvPicPr>
            <a:picLocks noChangeAspect="1"/>
          </p:cNvPicPr>
          <p:nvPr userDrawn="1"/>
        </p:nvPicPr>
        <p:blipFill>
          <a:blip r:embed="rId2"/>
          <a:srcRect/>
          <a:stretch/>
        </p:blipFill>
        <p:spPr>
          <a:xfrm>
            <a:off x="251520" y="329512"/>
            <a:ext cx="2453164" cy="1187291"/>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66392"/>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14/04/2026</a:t>
            </a:fld>
            <a:endParaRPr lang="fr-FR" cap="all"/>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Direction générale de l’offre de soins</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14/04/2026</a:t>
            </a:fld>
            <a:endParaRPr lang="fr-FR"/>
          </a:p>
        </p:txBody>
      </p:sp>
      <p:sp>
        <p:nvSpPr>
          <p:cNvPr id="5" name="Espace réservé du pied de page 4"/>
          <p:cNvSpPr>
            <a:spLocks noGrp="1"/>
          </p:cNvSpPr>
          <p:nvPr>
            <p:ph type="ftr" sz="quarter" idx="11"/>
          </p:nvPr>
        </p:nvSpPr>
        <p:spPr bwMode="gray">
          <a:xfrm>
            <a:off x="720000" y="4083919"/>
            <a:ext cx="3240000" cy="735978"/>
          </a:xfrm>
          <a:prstGeom prst="rect">
            <a:avLst/>
          </a:prstGeom>
        </p:spPr>
        <p:txBody>
          <a:bodyPr anchor="ctr" anchorCtr="0"/>
          <a:lstStyle>
            <a:lvl1pPr algn="l">
              <a:defRPr sz="1150"/>
            </a:lvl1pPr>
          </a:lstStyle>
          <a:p>
            <a:r>
              <a:rPr lang="fr-FR"/>
              <a:t>Direction générale 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2" name="Image 1"/>
          <p:cNvPicPr>
            <a:picLocks noChangeAspect="1"/>
          </p:cNvPicPr>
          <p:nvPr userDrawn="1"/>
        </p:nvPicPr>
        <p:blipFill>
          <a:blip r:embed="rId2"/>
          <a:srcRect/>
          <a:stretch/>
        </p:blipFill>
        <p:spPr>
          <a:xfrm>
            <a:off x="467544" y="483518"/>
            <a:ext cx="4579239" cy="2216277"/>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normAutofit/>
          </a:bodyPr>
          <a:lstStyle>
            <a:lvl1pPr>
              <a:defRPr sz="2194"/>
            </a:lvl1pPr>
          </a:lstStyle>
          <a:p>
            <a:r>
              <a:rPr lang="fr-FR"/>
              <a:t>Modifiez le style du titre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1" indent="0" algn="ctr">
              <a:buNone/>
              <a:defRPr>
                <a:solidFill>
                  <a:schemeClr val="tx1">
                    <a:tint val="75000"/>
                  </a:schemeClr>
                </a:solidFill>
              </a:defRPr>
            </a:lvl3pPr>
            <a:lvl4pPr marL="1114425" indent="0" algn="ctr">
              <a:buNone/>
              <a:defRPr>
                <a:solidFill>
                  <a:schemeClr val="tx1">
                    <a:tint val="75000"/>
                  </a:schemeClr>
                </a:solidFill>
              </a:defRPr>
            </a:lvl4pPr>
            <a:lvl5pPr marL="1485899"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fr-FR"/>
              <a:t>Modifiez le style des sous-titres du masque</a:t>
            </a:r>
            <a:endParaRPr lang="en-US"/>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77" y="205420"/>
            <a:ext cx="232641" cy="320117"/>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685800" y="525537"/>
            <a:ext cx="7772400" cy="304800"/>
          </a:xfrm>
        </p:spPr>
        <p:txBody>
          <a:bodyPr>
            <a:normAutofit/>
          </a:bodyPr>
          <a:lstStyle>
            <a:lvl1pPr marL="0" indent="0" algn="l">
              <a:lnSpc>
                <a:spcPct val="86000"/>
              </a:lnSpc>
              <a:spcBef>
                <a:spcPts val="0"/>
              </a:spcBef>
              <a:buNone/>
              <a:defRPr sz="1097" baseline="0"/>
            </a:lvl1pPr>
          </a:lstStyle>
          <a:p>
            <a:pPr lvl="0"/>
            <a:r>
              <a:rPr lang="en-US"/>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685800" y="205978"/>
            <a:ext cx="7772400" cy="319088"/>
          </a:xfrm>
        </p:spPr>
        <p:txBody>
          <a:bodyPr>
            <a:normAutofit/>
          </a:bodyPr>
          <a:lstStyle>
            <a:lvl1pPr marL="0" indent="0">
              <a:buNone/>
              <a:defRPr sz="1710"/>
            </a:lvl1pPr>
          </a:lstStyle>
          <a:p>
            <a:r>
              <a:rPr lang="en-US"/>
              <a:t>Click to edit Master title style</a:t>
            </a:r>
          </a:p>
        </p:txBody>
      </p:sp>
    </p:spTree>
    <p:extLst>
      <p:ext uri="{BB962C8B-B14F-4D97-AF65-F5344CB8AC3E}">
        <p14:creationId xmlns:p14="http://schemas.microsoft.com/office/powerpoint/2010/main" val="215306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987574"/>
            <a:ext cx="8424863" cy="539991"/>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latin typeface="Marianne" panose="02000000000000000000" pitchFamily="2" charset="0"/>
              </a:defRPr>
            </a:lvl1pPr>
          </a:lstStyle>
          <a:p>
            <a:fld id="{B858D49A-5A7A-574D-A0ED-52B5C1EFA876}" type="datetime1">
              <a:rPr lang="fr-FR" cap="all" smtClean="0"/>
              <a:pPr/>
              <a:t>14/04/2026</a:t>
            </a:fld>
            <a:endParaRPr lang="fr-FR" cap="all"/>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r>
              <a:rPr lang="fr-FR"/>
              <a:t>Direction générale de l’offre de soins</a:t>
            </a:r>
          </a:p>
        </p:txBody>
      </p:sp>
      <p:pic>
        <p:nvPicPr>
          <p:cNvPr id="11" name="Image 10"/>
          <p:cNvPicPr>
            <a:picLocks noChangeAspect="1"/>
          </p:cNvPicPr>
          <p:nvPr userDrawn="1"/>
        </p:nvPicPr>
        <p:blipFill>
          <a:blip r:embed="rId10"/>
          <a:srcRect/>
          <a:stretch/>
        </p:blipFill>
        <p:spPr>
          <a:xfrm>
            <a:off x="251520" y="51470"/>
            <a:ext cx="1635443" cy="791528"/>
          </a:xfrm>
          <a:prstGeom prst="rect">
            <a:avLst/>
          </a:prstGeom>
        </p:spPr>
      </p:pic>
      <p:pic>
        <p:nvPicPr>
          <p:cNvPr id="4" name="Image 3" descr="Une image contenant Graphique, Police, logo, graphisme&#10;&#10;Le contenu généré par l’IA peut être incorrect.">
            <a:extLst>
              <a:ext uri="{FF2B5EF4-FFF2-40B4-BE49-F238E27FC236}">
                <a16:creationId xmlns:a16="http://schemas.microsoft.com/office/drawing/2014/main" id="{57EF7560-4747-8DAA-008F-7B910E5F91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852000" y="51470"/>
            <a:ext cx="1440000" cy="790100"/>
          </a:xfrm>
          <a:prstGeom prst="rect">
            <a:avLst/>
          </a:prstGeom>
          <a:noFill/>
          <a:ln>
            <a:noFill/>
          </a:ln>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09974"/>
            <a:ext cx="7772400" cy="320117"/>
          </a:xfrm>
          <a:prstGeom prst="rect">
            <a:avLst/>
          </a:prstGeom>
        </p:spPr>
        <p:txBody>
          <a:bodyPr vert="horz" lIns="0" tIns="0" rIns="0" bIns="0" rtlCol="0" anchor="ctr">
            <a:normAutofit/>
          </a:bodyPr>
          <a:lstStyle/>
          <a:p>
            <a:r>
              <a:rPr lang="fr-FR"/>
              <a:t>Modifiez le style du titre</a:t>
            </a:r>
            <a:endParaRPr lang="en-US"/>
          </a:p>
        </p:txBody>
      </p:sp>
      <p:sp>
        <p:nvSpPr>
          <p:cNvPr id="3" name="Text Placeholder 2"/>
          <p:cNvSpPr>
            <a:spLocks noGrp="1"/>
          </p:cNvSpPr>
          <p:nvPr>
            <p:ph type="body" idx="1"/>
          </p:nvPr>
        </p:nvSpPr>
        <p:spPr>
          <a:xfrm>
            <a:off x="685800" y="914403"/>
            <a:ext cx="7772400" cy="3470672"/>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p:nvSpPr>
        <p:spPr>
          <a:xfrm>
            <a:off x="8418902" y="4853700"/>
            <a:ext cx="104568" cy="200055"/>
          </a:xfrm>
          <a:prstGeom prst="rect">
            <a:avLst/>
          </a:prstGeom>
        </p:spPr>
        <p:txBody>
          <a:bodyPr vert="horz" wrap="none" lIns="74295" tIns="37148" rIns="74295" bIns="3714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731">
                <a:latin typeface="Segoe UI Light" panose="020B0502040204020203" pitchFamily="34" charset="0"/>
              </a:rPr>
              <a:pPr algn="ctr"/>
              <a:t>‹N°›</a:t>
            </a:fld>
            <a:endParaRPr lang="en-US" sz="731">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p:nvSpPr>
        <p:spPr>
          <a:xfrm>
            <a:off x="8346238" y="4852212"/>
            <a:ext cx="249900" cy="203044"/>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31">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p:nvSpPr>
        <p:spPr>
          <a:xfrm>
            <a:off x="8019077" y="4852212"/>
            <a:ext cx="249900" cy="203044"/>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31">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p:nvSpPr>
        <p:spPr>
          <a:xfrm rot="2700000">
            <a:off x="8134056" y="4919939"/>
            <a:ext cx="54915"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31">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p:nvSpPr>
        <p:spPr>
          <a:xfrm rot="10800000">
            <a:off x="8673397" y="4852212"/>
            <a:ext cx="249900" cy="203044"/>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31">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p:nvSpPr>
        <p:spPr>
          <a:xfrm rot="13500000">
            <a:off x="8753400" y="4919939"/>
            <a:ext cx="54915"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31">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p:nvSpPr>
        <p:spPr>
          <a:xfrm>
            <a:off x="8652989" y="4832986"/>
            <a:ext cx="301752" cy="245174"/>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63">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p:nvSpPr>
        <p:spPr>
          <a:xfrm>
            <a:off x="7995150" y="4828249"/>
            <a:ext cx="301752" cy="245174"/>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63">
              <a:latin typeface="Segoe UI Light" panose="020B0502040204020203" pitchFamily="34" charset="0"/>
            </a:endParaRPr>
          </a:p>
        </p:txBody>
      </p:sp>
      <p:pic>
        <p:nvPicPr>
          <p:cNvPr id="16" name="Image 15">
            <a:extLst>
              <a:ext uri="{FF2B5EF4-FFF2-40B4-BE49-F238E27FC236}">
                <a16:creationId xmlns:a16="http://schemas.microsoft.com/office/drawing/2014/main" id="{36DA2C78-9A03-466A-ACF1-26004C071F94}"/>
              </a:ext>
            </a:extLst>
          </p:cNvPr>
          <p:cNvPicPr>
            <a:picLocks noChangeAspect="1"/>
          </p:cNvPicPr>
          <p:nvPr userDrawn="1"/>
        </p:nvPicPr>
        <p:blipFill>
          <a:blip r:embed="rId7"/>
          <a:stretch>
            <a:fillRect/>
          </a:stretch>
        </p:blipFill>
        <p:spPr>
          <a:xfrm>
            <a:off x="192148" y="4816349"/>
            <a:ext cx="360782" cy="245174"/>
          </a:xfrm>
          <a:prstGeom prst="rect">
            <a:avLst/>
          </a:prstGeom>
        </p:spPr>
      </p:pic>
      <p:sp>
        <p:nvSpPr>
          <p:cNvPr id="5" name="ZoneTexte 4">
            <a:extLst>
              <a:ext uri="{FF2B5EF4-FFF2-40B4-BE49-F238E27FC236}">
                <a16:creationId xmlns:a16="http://schemas.microsoft.com/office/drawing/2014/main" id="{C46BFB56-C3AD-4FA6-91B1-F7C1D6B9055B}"/>
              </a:ext>
            </a:extLst>
          </p:cNvPr>
          <p:cNvSpPr txBox="1"/>
          <p:nvPr userDrawn="1"/>
        </p:nvSpPr>
        <p:spPr>
          <a:xfrm>
            <a:off x="2635475" y="4898233"/>
            <a:ext cx="3873050" cy="207749"/>
          </a:xfrm>
          <a:prstGeom prst="rect">
            <a:avLst/>
          </a:prstGeom>
          <a:noFill/>
        </p:spPr>
        <p:txBody>
          <a:bodyPr wrap="square" rtlCol="0">
            <a:spAutoFit/>
          </a:bodyPr>
          <a:lstStyle/>
          <a:p>
            <a:pPr lvl="0" algn="ctr">
              <a:defRPr/>
            </a:pPr>
            <a:r>
              <a:rPr lang="fr-FR" sz="750">
                <a:solidFill>
                  <a:srgbClr val="57565A"/>
                </a:solidFill>
                <a:latin typeface="Segoe UI Light" panose="020B0502040204020203" pitchFamily="34" charset="0"/>
                <a:cs typeface="Segoe UI Light" panose="020B0502040204020203" pitchFamily="34" charset="0"/>
              </a:rPr>
              <a:t>Appui auprès DGOS pour le pilotage de la généralisation de ROC</a:t>
            </a:r>
            <a:endParaRPr kumimoji="0" lang="fr-FR" sz="750" b="0" i="0" u="none" strike="noStrike" kern="1200" cap="none" spc="0" normalizeH="0" baseline="0" noProof="0">
              <a:ln>
                <a:noFill/>
              </a:ln>
              <a:solidFill>
                <a:srgbClr val="57565A"/>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223500359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txStyles>
    <p:titleStyle>
      <a:lvl1pPr algn="l" defTabSz="742951" rtl="0" eaLnBrk="1" latinLnBrk="0" hangingPunct="1">
        <a:lnSpc>
          <a:spcPct val="86000"/>
        </a:lnSpc>
        <a:spcBef>
          <a:spcPct val="0"/>
        </a:spcBef>
        <a:buNone/>
        <a:defRPr sz="1500" b="0" i="0" kern="800" spc="-32">
          <a:solidFill>
            <a:schemeClr val="tx1"/>
          </a:solidFill>
          <a:latin typeface="Segoe UI Light" panose="020B0502040204020203" pitchFamily="34" charset="0"/>
          <a:ea typeface="+mj-ea"/>
          <a:cs typeface="+mj-cs"/>
        </a:defRPr>
      </a:lvl1pPr>
    </p:titleStyle>
    <p:bodyStyle>
      <a:lvl1pPr marL="139304" indent="-139304" algn="l" defTabSz="742951" rtl="0" eaLnBrk="1" latinLnBrk="0" hangingPunct="1">
        <a:spcBef>
          <a:spcPct val="20000"/>
        </a:spcBef>
        <a:buClr>
          <a:schemeClr val="accent1"/>
        </a:buClr>
        <a:buFont typeface="Arial" panose="020B0604020202020204" pitchFamily="34" charset="0"/>
        <a:buChar char="•"/>
        <a:defRPr sz="1219" b="0" i="0" kern="800" spc="-8">
          <a:solidFill>
            <a:schemeClr val="tx1"/>
          </a:solidFill>
          <a:latin typeface="Segoe UI Light" panose="020B0502040204020203" pitchFamily="34" charset="0"/>
          <a:ea typeface="+mn-ea"/>
          <a:cs typeface="+mn-cs"/>
        </a:defRPr>
      </a:lvl1pPr>
      <a:lvl2pPr marL="279896" indent="-140594" algn="l" defTabSz="74295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2pPr>
      <a:lvl3pPr marL="419200" indent="-139304" algn="l" defTabSz="74295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3pPr>
      <a:lvl4pPr marL="558502" indent="-139304" algn="l" defTabSz="74295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697806" indent="-139304" algn="l" defTabSz="74295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043113" indent="-185738" algn="l" defTabSz="742951"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1"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1"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7" indent="-185738" algn="l" defTabSz="742951"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1" rtl="0" eaLnBrk="1" latinLnBrk="0" hangingPunct="1">
        <a:defRPr sz="1463" kern="1200">
          <a:solidFill>
            <a:schemeClr val="tx1"/>
          </a:solidFill>
          <a:latin typeface="+mn-lt"/>
          <a:ea typeface="+mn-ea"/>
          <a:cs typeface="+mn-cs"/>
        </a:defRPr>
      </a:lvl1pPr>
      <a:lvl2pPr marL="371475" algn="l" defTabSz="742951" rtl="0" eaLnBrk="1" latinLnBrk="0" hangingPunct="1">
        <a:defRPr sz="1463" kern="1200">
          <a:solidFill>
            <a:schemeClr val="tx1"/>
          </a:solidFill>
          <a:latin typeface="+mn-lt"/>
          <a:ea typeface="+mn-ea"/>
          <a:cs typeface="+mn-cs"/>
        </a:defRPr>
      </a:lvl2pPr>
      <a:lvl3pPr marL="742951" algn="l" defTabSz="742951" rtl="0" eaLnBrk="1" latinLnBrk="0" hangingPunct="1">
        <a:defRPr sz="1463" kern="1200">
          <a:solidFill>
            <a:schemeClr val="tx1"/>
          </a:solidFill>
          <a:latin typeface="+mn-lt"/>
          <a:ea typeface="+mn-ea"/>
          <a:cs typeface="+mn-cs"/>
        </a:defRPr>
      </a:lvl3pPr>
      <a:lvl4pPr marL="1114425" algn="l" defTabSz="742951" rtl="0" eaLnBrk="1" latinLnBrk="0" hangingPunct="1">
        <a:defRPr sz="1463" kern="1200">
          <a:solidFill>
            <a:schemeClr val="tx1"/>
          </a:solidFill>
          <a:latin typeface="+mn-lt"/>
          <a:ea typeface="+mn-ea"/>
          <a:cs typeface="+mn-cs"/>
        </a:defRPr>
      </a:lvl4pPr>
      <a:lvl5pPr marL="1485899" algn="l" defTabSz="742951" rtl="0" eaLnBrk="1" latinLnBrk="0" hangingPunct="1">
        <a:defRPr sz="1463" kern="1200">
          <a:solidFill>
            <a:schemeClr val="tx1"/>
          </a:solidFill>
          <a:latin typeface="+mn-lt"/>
          <a:ea typeface="+mn-ea"/>
          <a:cs typeface="+mn-cs"/>
        </a:defRPr>
      </a:lvl5pPr>
      <a:lvl6pPr marL="1857375" algn="l" defTabSz="742951" rtl="0" eaLnBrk="1" latinLnBrk="0" hangingPunct="1">
        <a:defRPr sz="1463" kern="1200">
          <a:solidFill>
            <a:schemeClr val="tx1"/>
          </a:solidFill>
          <a:latin typeface="+mn-lt"/>
          <a:ea typeface="+mn-ea"/>
          <a:cs typeface="+mn-cs"/>
        </a:defRPr>
      </a:lvl6pPr>
      <a:lvl7pPr marL="2228850" algn="l" defTabSz="742951" rtl="0" eaLnBrk="1" latinLnBrk="0" hangingPunct="1">
        <a:defRPr sz="1463" kern="1200">
          <a:solidFill>
            <a:schemeClr val="tx1"/>
          </a:solidFill>
          <a:latin typeface="+mn-lt"/>
          <a:ea typeface="+mn-ea"/>
          <a:cs typeface="+mn-cs"/>
        </a:defRPr>
      </a:lvl7pPr>
      <a:lvl8pPr marL="2600325" algn="l" defTabSz="742951" rtl="0" eaLnBrk="1" latinLnBrk="0" hangingPunct="1">
        <a:defRPr sz="1463" kern="1200">
          <a:solidFill>
            <a:schemeClr val="tx1"/>
          </a:solidFill>
          <a:latin typeface="+mn-lt"/>
          <a:ea typeface="+mn-ea"/>
          <a:cs typeface="+mn-cs"/>
        </a:defRPr>
      </a:lvl8pPr>
      <a:lvl9pPr marL="2971800" algn="l" defTabSz="742951"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jpe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E928E4C-83E7-E373-A0CE-9281FE042E52}"/>
              </a:ext>
            </a:extLst>
          </p:cNvPr>
          <p:cNvSpPr>
            <a:spLocks noGrp="1"/>
          </p:cNvSpPr>
          <p:nvPr>
            <p:ph type="body" sz="quarter" idx="13"/>
          </p:nvPr>
        </p:nvSpPr>
        <p:spPr/>
        <p:txBody>
          <a:bodyPr/>
          <a:lstStyle/>
          <a:p>
            <a:r>
              <a:rPr lang="fr-FR" dirty="0"/>
              <a:t>4</a:t>
            </a:r>
            <a:r>
              <a:rPr lang="fr-FR" baseline="30000" dirty="0"/>
              <a:t>ème</a:t>
            </a:r>
            <a:r>
              <a:rPr lang="fr-FR" dirty="0"/>
              <a:t> année de médecine générale</a:t>
            </a:r>
          </a:p>
          <a:p>
            <a:endParaRPr lang="fr-FR" sz="2000" dirty="0"/>
          </a:p>
          <a:p>
            <a:r>
              <a:rPr lang="fr-FR" sz="2000" dirty="0"/>
              <a:t>Présentation de la réforme</a:t>
            </a:r>
          </a:p>
          <a:p>
            <a:r>
              <a:rPr lang="fr-FR" sz="1600" dirty="0">
                <a:solidFill>
                  <a:srgbClr val="C00000"/>
                </a:solidFill>
              </a:rPr>
              <a:t>À destination des futurs praticiens maîtres de stage</a:t>
            </a:r>
          </a:p>
          <a:p>
            <a:endParaRPr lang="fr-FR" sz="2000" dirty="0"/>
          </a:p>
          <a:p>
            <a:endParaRPr lang="fr-FR" sz="2000" dirty="0"/>
          </a:p>
        </p:txBody>
      </p:sp>
      <p:sp>
        <p:nvSpPr>
          <p:cNvPr id="3" name="Espace réservé de la date 2">
            <a:extLst>
              <a:ext uri="{FF2B5EF4-FFF2-40B4-BE49-F238E27FC236}">
                <a16:creationId xmlns:a16="http://schemas.microsoft.com/office/drawing/2014/main" id="{74662151-FE36-FD07-CE0A-D3D2DAAC4930}"/>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D2FA70D0-0AE2-7AE2-258E-1E3F5DEC7096}"/>
              </a:ext>
            </a:extLst>
          </p:cNvPr>
          <p:cNvSpPr>
            <a:spLocks noGrp="1"/>
          </p:cNvSpPr>
          <p:nvPr>
            <p:ph type="sldNum" sz="quarter" idx="4"/>
          </p:nvPr>
        </p:nvSpPr>
        <p:spPr/>
        <p:txBody>
          <a:bodyPr/>
          <a:lstStyle/>
          <a:p>
            <a:fld id="{733122C9-A0B9-462F-8757-0847AD287B63}" type="slidenum">
              <a:rPr lang="fr-FR" smtClean="0"/>
              <a:pPr/>
              <a:t>1</a:t>
            </a:fld>
            <a:endParaRPr lang="fr-FR"/>
          </a:p>
        </p:txBody>
      </p:sp>
      <p:sp>
        <p:nvSpPr>
          <p:cNvPr id="5" name="Espace réservé du pied de page 4">
            <a:extLst>
              <a:ext uri="{FF2B5EF4-FFF2-40B4-BE49-F238E27FC236}">
                <a16:creationId xmlns:a16="http://schemas.microsoft.com/office/drawing/2014/main" id="{FB2571C4-0EB4-5C4A-C197-1A87C02B0168}"/>
              </a:ext>
            </a:extLst>
          </p:cNvPr>
          <p:cNvSpPr>
            <a:spLocks noGrp="1"/>
          </p:cNvSpPr>
          <p:nvPr>
            <p:ph type="ftr" sz="quarter" idx="3"/>
          </p:nvPr>
        </p:nvSpPr>
        <p:spPr/>
        <p:txBody>
          <a:bodyPr/>
          <a:lstStyle/>
          <a:p>
            <a:r>
              <a:rPr lang="fr-FR"/>
              <a:t>Direction générale de l’offre de soins</a:t>
            </a:r>
          </a:p>
        </p:txBody>
      </p:sp>
    </p:spTree>
    <p:extLst>
      <p:ext uri="{BB962C8B-B14F-4D97-AF65-F5344CB8AC3E}">
        <p14:creationId xmlns:p14="http://schemas.microsoft.com/office/powerpoint/2010/main" val="111576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BDE2-DAD2-E45B-356B-1C8D3E6D7D8A}"/>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94C413A-5066-5F22-3AFD-4FBB00CE82FD}"/>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41F11D6A-8944-EEFF-EE21-44B8144683CE}"/>
              </a:ext>
            </a:extLst>
          </p:cNvPr>
          <p:cNvSpPr>
            <a:spLocks noGrp="1"/>
          </p:cNvSpPr>
          <p:nvPr>
            <p:ph type="sldNum" sz="quarter" idx="4"/>
          </p:nvPr>
        </p:nvSpPr>
        <p:spPr/>
        <p:txBody>
          <a:bodyPr/>
          <a:lstStyle/>
          <a:p>
            <a:fld id="{733122C9-A0B9-462F-8757-0847AD287B63}" type="slidenum">
              <a:rPr lang="fr-FR" smtClean="0"/>
              <a:pPr/>
              <a:t>10</a:t>
            </a:fld>
            <a:endParaRPr lang="fr-FR"/>
          </a:p>
        </p:txBody>
      </p:sp>
      <p:sp>
        <p:nvSpPr>
          <p:cNvPr id="5" name="Espace réservé du pied de page 4">
            <a:extLst>
              <a:ext uri="{FF2B5EF4-FFF2-40B4-BE49-F238E27FC236}">
                <a16:creationId xmlns:a16="http://schemas.microsoft.com/office/drawing/2014/main" id="{82A9E780-3C03-5550-1FD6-1C1D34CBC4B8}"/>
              </a:ext>
            </a:extLst>
          </p:cNvPr>
          <p:cNvSpPr>
            <a:spLocks noGrp="1"/>
          </p:cNvSpPr>
          <p:nvPr>
            <p:ph type="ftr" sz="quarter" idx="3"/>
          </p:nvPr>
        </p:nvSpPr>
        <p:spPr/>
        <p:txBody>
          <a:bodyPr/>
          <a:lstStyle/>
          <a:p>
            <a:r>
              <a:rPr lang="fr-FR" dirty="0"/>
              <a:t>Direction générale de l’offre de soins</a:t>
            </a:r>
          </a:p>
        </p:txBody>
      </p:sp>
      <p:sp>
        <p:nvSpPr>
          <p:cNvPr id="2" name="Titre 9">
            <a:extLst>
              <a:ext uri="{FF2B5EF4-FFF2-40B4-BE49-F238E27FC236}">
                <a16:creationId xmlns:a16="http://schemas.microsoft.com/office/drawing/2014/main" id="{A5A8B827-DA69-463C-6EE6-90FA3B96717C}"/>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Calendrier d’appariement des stages (avec 4</a:t>
            </a:r>
            <a:r>
              <a:rPr lang="fr-FR" sz="1600" baseline="30000" dirty="0">
                <a:solidFill>
                  <a:schemeClr val="accent2">
                    <a:lumMod val="50000"/>
                  </a:schemeClr>
                </a:solidFill>
                <a:highlight>
                  <a:srgbClr val="C7EBF2"/>
                </a:highlight>
                <a:latin typeface="Marianne"/>
              </a:rPr>
              <a:t>e</a:t>
            </a:r>
            <a:r>
              <a:rPr lang="fr-FR" sz="1600" dirty="0">
                <a:solidFill>
                  <a:schemeClr val="accent2">
                    <a:lumMod val="50000"/>
                  </a:schemeClr>
                </a:solidFill>
                <a:highlight>
                  <a:srgbClr val="C7EBF2"/>
                </a:highlight>
                <a:latin typeface="Marianne"/>
              </a:rPr>
              <a:t> tour à la demande des acteurs)</a:t>
            </a:r>
            <a:endParaRPr lang="fr-FR" sz="1600" dirty="0"/>
          </a:p>
        </p:txBody>
      </p:sp>
      <p:pic>
        <p:nvPicPr>
          <p:cNvPr id="6" name="Image 5">
            <a:extLst>
              <a:ext uri="{FF2B5EF4-FFF2-40B4-BE49-F238E27FC236}">
                <a16:creationId xmlns:a16="http://schemas.microsoft.com/office/drawing/2014/main" id="{854C2FB4-B6F8-733C-1302-C5D0E379C7ED}"/>
              </a:ext>
            </a:extLst>
          </p:cNvPr>
          <p:cNvPicPr>
            <a:picLocks noChangeAspect="1"/>
          </p:cNvPicPr>
          <p:nvPr/>
        </p:nvPicPr>
        <p:blipFill>
          <a:blip r:embed="rId2"/>
          <a:stretch>
            <a:fillRect/>
          </a:stretch>
        </p:blipFill>
        <p:spPr>
          <a:xfrm>
            <a:off x="1534285" y="2759143"/>
            <a:ext cx="2187355" cy="760819"/>
          </a:xfrm>
          <a:prstGeom prst="rect">
            <a:avLst/>
          </a:prstGeom>
        </p:spPr>
      </p:pic>
      <p:pic>
        <p:nvPicPr>
          <p:cNvPr id="7" name="Image 6">
            <a:extLst>
              <a:ext uri="{FF2B5EF4-FFF2-40B4-BE49-F238E27FC236}">
                <a16:creationId xmlns:a16="http://schemas.microsoft.com/office/drawing/2014/main" id="{5C54F52E-90FF-169D-52B7-1E1F2ABF8BA4}"/>
              </a:ext>
            </a:extLst>
          </p:cNvPr>
          <p:cNvPicPr>
            <a:picLocks noChangeAspect="1"/>
          </p:cNvPicPr>
          <p:nvPr/>
        </p:nvPicPr>
        <p:blipFill>
          <a:blip r:embed="rId3"/>
          <a:srcRect t="25133" r="53182"/>
          <a:stretch>
            <a:fillRect/>
          </a:stretch>
        </p:blipFill>
        <p:spPr>
          <a:xfrm>
            <a:off x="4234243" y="2852928"/>
            <a:ext cx="3946589" cy="1618768"/>
          </a:xfrm>
          <a:prstGeom prst="rect">
            <a:avLst/>
          </a:prstGeom>
        </p:spPr>
      </p:pic>
      <p:sp>
        <p:nvSpPr>
          <p:cNvPr id="8" name="Rectangle 7">
            <a:extLst>
              <a:ext uri="{FF2B5EF4-FFF2-40B4-BE49-F238E27FC236}">
                <a16:creationId xmlns:a16="http://schemas.microsoft.com/office/drawing/2014/main" id="{7FAC62DE-DF86-8359-1BD3-F4495ECF1A82}"/>
              </a:ext>
            </a:extLst>
          </p:cNvPr>
          <p:cNvSpPr/>
          <p:nvPr/>
        </p:nvSpPr>
        <p:spPr>
          <a:xfrm>
            <a:off x="4246435" y="2149644"/>
            <a:ext cx="3445377" cy="609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Septembre 2026</a:t>
            </a:r>
          </a:p>
        </p:txBody>
      </p:sp>
    </p:spTree>
    <p:extLst>
      <p:ext uri="{BB962C8B-B14F-4D97-AF65-F5344CB8AC3E}">
        <p14:creationId xmlns:p14="http://schemas.microsoft.com/office/powerpoint/2010/main" val="427270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48DBD-2EFE-B9C8-DB71-D7FF5259088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8845C81-45EF-1344-5394-F828026C9AAF}"/>
              </a:ext>
            </a:extLst>
          </p:cNvPr>
          <p:cNvSpPr>
            <a:spLocks noGrp="1"/>
          </p:cNvSpPr>
          <p:nvPr>
            <p:ph type="body" sz="quarter" idx="13"/>
          </p:nvPr>
        </p:nvSpPr>
        <p:spPr/>
        <p:txBody>
          <a:bodyPr/>
          <a:lstStyle/>
          <a:p>
            <a:endParaRPr lang="fr-FR" sz="2000" dirty="0"/>
          </a:p>
          <a:p>
            <a:pPr marL="0">
              <a:lnSpc>
                <a:spcPct val="150000"/>
              </a:lnSpc>
              <a:tabLst>
                <a:tab pos="457200" algn="l"/>
              </a:tabLst>
            </a:pPr>
            <a:r>
              <a:rPr lang="fr-FR" sz="2000" dirty="0">
                <a:ea typeface="Times New Roman" panose="02020603050405020304" pitchFamily="18" charset="0"/>
                <a:cs typeface="Aptos" panose="020B0004020202020204" pitchFamily="34" charset="0"/>
              </a:rPr>
              <a:t>Modalités de rémunération </a:t>
            </a:r>
          </a:p>
          <a:p>
            <a:pPr marL="0">
              <a:lnSpc>
                <a:spcPct val="150000"/>
              </a:lnSpc>
              <a:tabLst>
                <a:tab pos="457200" algn="l"/>
              </a:tabLst>
            </a:pPr>
            <a:r>
              <a:rPr lang="fr-FR" sz="2000" dirty="0">
                <a:ea typeface="Times New Roman" panose="02020603050405020304" pitchFamily="18" charset="0"/>
                <a:cs typeface="Aptos" panose="020B0004020202020204" pitchFamily="34" charset="0"/>
              </a:rPr>
              <a:t>des PAMSU accueillant des DJ-MG en stage ambulatoire</a:t>
            </a:r>
          </a:p>
          <a:p>
            <a:endParaRPr lang="fr-FR" sz="2000" dirty="0"/>
          </a:p>
        </p:txBody>
      </p:sp>
      <p:sp>
        <p:nvSpPr>
          <p:cNvPr id="3" name="Espace réservé de la date 2">
            <a:extLst>
              <a:ext uri="{FF2B5EF4-FFF2-40B4-BE49-F238E27FC236}">
                <a16:creationId xmlns:a16="http://schemas.microsoft.com/office/drawing/2014/main" id="{FC4F060B-4915-1D26-BA56-15ECF193605C}"/>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310E3BF4-3C69-54B6-0DC1-3C1EB399EB34}"/>
              </a:ext>
            </a:extLst>
          </p:cNvPr>
          <p:cNvSpPr>
            <a:spLocks noGrp="1"/>
          </p:cNvSpPr>
          <p:nvPr>
            <p:ph type="sldNum" sz="quarter" idx="4"/>
          </p:nvPr>
        </p:nvSpPr>
        <p:spPr/>
        <p:txBody>
          <a:bodyPr/>
          <a:lstStyle/>
          <a:p>
            <a:fld id="{733122C9-A0B9-462F-8757-0847AD287B63}" type="slidenum">
              <a:rPr lang="fr-FR" smtClean="0"/>
              <a:pPr/>
              <a:t>11</a:t>
            </a:fld>
            <a:endParaRPr lang="fr-FR"/>
          </a:p>
        </p:txBody>
      </p:sp>
      <p:sp>
        <p:nvSpPr>
          <p:cNvPr id="5" name="Espace réservé du pied de page 4">
            <a:extLst>
              <a:ext uri="{FF2B5EF4-FFF2-40B4-BE49-F238E27FC236}">
                <a16:creationId xmlns:a16="http://schemas.microsoft.com/office/drawing/2014/main" id="{628478C3-523E-B28D-29E5-24FEC14EBD68}"/>
              </a:ext>
            </a:extLst>
          </p:cNvPr>
          <p:cNvSpPr>
            <a:spLocks noGrp="1"/>
          </p:cNvSpPr>
          <p:nvPr>
            <p:ph type="ftr" sz="quarter" idx="3"/>
          </p:nvPr>
        </p:nvSpPr>
        <p:spPr/>
        <p:txBody>
          <a:bodyPr/>
          <a:lstStyle/>
          <a:p>
            <a:r>
              <a:rPr lang="fr-FR"/>
              <a:t>Direction générale de l’offre de soins</a:t>
            </a:r>
          </a:p>
        </p:txBody>
      </p:sp>
    </p:spTree>
    <p:extLst>
      <p:ext uri="{BB962C8B-B14F-4D97-AF65-F5344CB8AC3E}">
        <p14:creationId xmlns:p14="http://schemas.microsoft.com/office/powerpoint/2010/main" val="348071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3D0A8-8EE4-6979-A6AA-350AAD92FEA4}"/>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FE7EEDD-2032-2C3A-155A-66A3A645193B}"/>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96C58BF3-AAC4-A07E-8E89-7473052FADA9}"/>
              </a:ext>
            </a:extLst>
          </p:cNvPr>
          <p:cNvSpPr>
            <a:spLocks noGrp="1"/>
          </p:cNvSpPr>
          <p:nvPr>
            <p:ph type="sldNum" sz="quarter" idx="4"/>
          </p:nvPr>
        </p:nvSpPr>
        <p:spPr/>
        <p:txBody>
          <a:bodyPr/>
          <a:lstStyle/>
          <a:p>
            <a:fld id="{733122C9-A0B9-462F-8757-0847AD287B63}" type="slidenum">
              <a:rPr lang="fr-FR" smtClean="0"/>
              <a:pPr/>
              <a:t>12</a:t>
            </a:fld>
            <a:endParaRPr lang="fr-FR"/>
          </a:p>
        </p:txBody>
      </p:sp>
      <p:sp>
        <p:nvSpPr>
          <p:cNvPr id="5" name="Espace réservé du pied de page 4">
            <a:extLst>
              <a:ext uri="{FF2B5EF4-FFF2-40B4-BE49-F238E27FC236}">
                <a16:creationId xmlns:a16="http://schemas.microsoft.com/office/drawing/2014/main" id="{BC45D233-7BCC-4BDE-2E91-6CF5BABCA877}"/>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AF83790A-59DF-87DF-FC37-FBB517887B36}"/>
              </a:ext>
            </a:extLst>
          </p:cNvPr>
          <p:cNvSpPr txBox="1"/>
          <p:nvPr/>
        </p:nvSpPr>
        <p:spPr>
          <a:xfrm>
            <a:off x="323850" y="1771692"/>
            <a:ext cx="8297635" cy="289310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latin typeface="Marianne" panose="02000000000000000000" pitchFamily="2" charset="0"/>
              </a:rPr>
              <a:t>Socle de rémunération des PAMSU sous forme d’honoraires (versés par l’UFR) : </a:t>
            </a:r>
          </a:p>
          <a:p>
            <a:pPr marL="742950" lvl="1" indent="-285750" algn="just">
              <a:lnSpc>
                <a:spcPct val="150000"/>
              </a:lnSpc>
              <a:buFont typeface="Arial" panose="020B0604020202020204" pitchFamily="34" charset="0"/>
              <a:buChar char="•"/>
            </a:pPr>
            <a:r>
              <a:rPr lang="fr-FR" sz="1400" b="1" dirty="0">
                <a:latin typeface="Marianne" panose="02000000000000000000" pitchFamily="2" charset="0"/>
              </a:rPr>
              <a:t>Honoraires pédagogiques </a:t>
            </a:r>
            <a:r>
              <a:rPr lang="fr-FR" sz="1400" dirty="0">
                <a:latin typeface="Marianne" panose="02000000000000000000" pitchFamily="2" charset="0"/>
              </a:rPr>
              <a:t>de 600 € bruts/mois de stage /étudiant</a:t>
            </a:r>
          </a:p>
          <a:p>
            <a:pPr marL="742950" lvl="1" indent="-285750" algn="just">
              <a:lnSpc>
                <a:spcPct val="150000"/>
              </a:lnSpc>
              <a:buFont typeface="Arial" panose="020B0604020202020204" pitchFamily="34" charset="0"/>
              <a:buChar char="•"/>
            </a:pPr>
            <a:r>
              <a:rPr lang="fr-FR" sz="1400" b="1" dirty="0">
                <a:latin typeface="Marianne" panose="02000000000000000000" pitchFamily="2" charset="0"/>
              </a:rPr>
              <a:t>Prime conditionnelle ZIP/ZAC/QPV </a:t>
            </a:r>
            <a:r>
              <a:rPr lang="fr-FR" sz="1400" dirty="0">
                <a:latin typeface="Marianne" panose="02000000000000000000" pitchFamily="2" charset="0"/>
              </a:rPr>
              <a:t>de 800 € bruts/mois de stage /étudiant</a:t>
            </a:r>
          </a:p>
          <a:p>
            <a:pPr marL="742950" lvl="1" indent="-285750" algn="just">
              <a:lnSpc>
                <a:spcPct val="150000"/>
              </a:lnSpc>
              <a:buFont typeface="Arial" panose="020B0604020202020204" pitchFamily="34" charset="0"/>
              <a:buChar char="•"/>
            </a:pPr>
            <a:r>
              <a:rPr lang="fr-FR" sz="1400" b="1" dirty="0">
                <a:latin typeface="Marianne" panose="02000000000000000000" pitchFamily="2" charset="0"/>
              </a:rPr>
              <a:t>Prime de supervision de la PDSA </a:t>
            </a:r>
            <a:r>
              <a:rPr lang="fr-FR" sz="1400" dirty="0">
                <a:latin typeface="Marianne" panose="02000000000000000000" pitchFamily="2" charset="0"/>
              </a:rPr>
              <a:t>de 400 € bruts/mois de stage /étudiant</a:t>
            </a:r>
          </a:p>
          <a:p>
            <a:pPr marL="742950" lvl="1" indent="-285750" algn="just">
              <a:lnSpc>
                <a:spcPct val="150000"/>
              </a:lnSpc>
              <a:buFont typeface="Arial" panose="020B0604020202020204" pitchFamily="34" charset="0"/>
              <a:buChar char="•"/>
            </a:pPr>
            <a:r>
              <a:rPr lang="fr-FR" sz="1400" b="1" dirty="0">
                <a:latin typeface="Marianne" panose="02000000000000000000" pitchFamily="2" charset="0"/>
              </a:rPr>
              <a:t>Perception des tickets modérateurs de l’activité réalisée par le DJMG </a:t>
            </a:r>
            <a:endParaRPr lang="fr-FR" sz="1400" dirty="0">
              <a:latin typeface="Marianne" panose="02000000000000000000" pitchFamily="2" charset="0"/>
            </a:endParaRPr>
          </a:p>
          <a:p>
            <a:pPr lvl="0" algn="just"/>
            <a:endParaRPr lang="fr-FR" sz="1400" dirty="0">
              <a:latin typeface="Marianne" panose="02000000000000000000" pitchFamily="2" charset="0"/>
            </a:endParaRPr>
          </a:p>
          <a:p>
            <a:pPr lvl="0" algn="just"/>
            <a:r>
              <a:rPr lang="fr-FR" sz="900" dirty="0">
                <a:latin typeface="Marianne" panose="02000000000000000000" pitchFamily="2" charset="0"/>
              </a:rPr>
              <a:t>Focus sur la perception des TM sur l’activité du DJMG : </a:t>
            </a:r>
          </a:p>
          <a:p>
            <a:pPr marL="171450" lvl="0" indent="-171450" algn="just">
              <a:buFont typeface="Arial" panose="020B0604020202020204" pitchFamily="34" charset="0"/>
              <a:buChar char="•"/>
            </a:pPr>
            <a:r>
              <a:rPr lang="fr-FR" sz="900" u="sng" dirty="0">
                <a:latin typeface="Marianne" panose="02000000000000000000" pitchFamily="2" charset="0"/>
              </a:rPr>
              <a:t>1 200€ de TM encaissés = 211 consultations de DJMG par mois </a:t>
            </a:r>
            <a:r>
              <a:rPr lang="fr-FR" sz="900" dirty="0">
                <a:latin typeface="Marianne" panose="02000000000000000000" pitchFamily="2" charset="0"/>
              </a:rPr>
              <a:t>(sur la base de l’honoraire et du taux de prise en charge moyens constatés) ;</a:t>
            </a:r>
          </a:p>
          <a:p>
            <a:pPr marL="171450" lvl="0" indent="-171450" algn="just">
              <a:buFont typeface="Arial" panose="020B0604020202020204" pitchFamily="34" charset="0"/>
              <a:buChar char="•"/>
            </a:pPr>
            <a:r>
              <a:rPr lang="fr-FR" sz="900" dirty="0">
                <a:latin typeface="Marianne" panose="02000000000000000000" pitchFamily="2" charset="0"/>
              </a:rPr>
              <a:t>211 consultations / mois sont équivalentes à :</a:t>
            </a:r>
          </a:p>
          <a:p>
            <a:pPr marL="742950" lvl="1" indent="-285750" algn="just">
              <a:buFont typeface="Arial" panose="020B0604020202020204" pitchFamily="34" charset="0"/>
              <a:buChar char="•"/>
            </a:pPr>
            <a:r>
              <a:rPr lang="fr-FR" sz="900" dirty="0">
                <a:latin typeface="Marianne" panose="02000000000000000000" pitchFamily="2" charset="0"/>
              </a:rPr>
              <a:t>si stage sur 4 jours : </a:t>
            </a:r>
            <a:r>
              <a:rPr lang="fr-FR" sz="900" u="sng" dirty="0">
                <a:latin typeface="Marianne" panose="02000000000000000000" pitchFamily="2" charset="0"/>
              </a:rPr>
              <a:t>12,2 consultations par jour </a:t>
            </a:r>
            <a:r>
              <a:rPr lang="fr-FR" sz="900" dirty="0">
                <a:latin typeface="Marianne" panose="02000000000000000000" pitchFamily="2" charset="0"/>
              </a:rPr>
              <a:t>soit 1,5 par heure (sur 8h) ;</a:t>
            </a:r>
          </a:p>
          <a:p>
            <a:pPr marL="742950" lvl="1" indent="-285750" algn="just">
              <a:buFont typeface="Arial" panose="020B0604020202020204" pitchFamily="34" charset="0"/>
              <a:buChar char="•"/>
            </a:pPr>
            <a:r>
              <a:rPr lang="fr-FR" sz="900" dirty="0">
                <a:latin typeface="Marianne" panose="02000000000000000000" pitchFamily="2" charset="0"/>
              </a:rPr>
              <a:t>si stage sur 3 jours : </a:t>
            </a:r>
            <a:r>
              <a:rPr lang="fr-FR" sz="900" u="sng" dirty="0">
                <a:latin typeface="Marianne" panose="02000000000000000000" pitchFamily="2" charset="0"/>
              </a:rPr>
              <a:t>16,3 consultations par jour </a:t>
            </a:r>
            <a:r>
              <a:rPr lang="fr-FR" sz="900" dirty="0">
                <a:latin typeface="Marianne" panose="02000000000000000000" pitchFamily="2" charset="0"/>
              </a:rPr>
              <a:t>soit 2 par heure (sur 8h).</a:t>
            </a:r>
          </a:p>
          <a:p>
            <a:pPr marL="0" lvl="1" algn="just"/>
            <a:r>
              <a:rPr lang="fr-FR" sz="900" dirty="0">
                <a:latin typeface="Marianne" panose="02000000000000000000" pitchFamily="2" charset="0"/>
              </a:rPr>
              <a:t>A titre d’exemple, si le DJ réalise environ 20 consultations par jour (soit 2,5/h), les sommes liées au ticket modérateur perçues par le PAMSU s’élèveront à près de 2 000 €.</a:t>
            </a:r>
          </a:p>
        </p:txBody>
      </p:sp>
      <p:sp>
        <p:nvSpPr>
          <p:cNvPr id="2" name="Titre 9">
            <a:extLst>
              <a:ext uri="{FF2B5EF4-FFF2-40B4-BE49-F238E27FC236}">
                <a16:creationId xmlns:a16="http://schemas.microsoft.com/office/drawing/2014/main" id="{3CCA3445-E9A2-BFBE-1EED-FA9B30493A33}"/>
              </a:ext>
            </a:extLst>
          </p:cNvPr>
          <p:cNvSpPr txBox="1">
            <a:spLocks/>
          </p:cNvSpPr>
          <p:nvPr/>
        </p:nvSpPr>
        <p:spPr>
          <a:xfrm>
            <a:off x="3173582" y="1231701"/>
            <a:ext cx="5816316"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La rémunération du PAMSU pour l’accueil d’un DJMG</a:t>
            </a:r>
            <a:endParaRPr lang="fr-FR" sz="1600" dirty="0"/>
          </a:p>
        </p:txBody>
      </p:sp>
    </p:spTree>
    <p:extLst>
      <p:ext uri="{BB962C8B-B14F-4D97-AF65-F5344CB8AC3E}">
        <p14:creationId xmlns:p14="http://schemas.microsoft.com/office/powerpoint/2010/main" val="311450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8997-C818-B0BC-629D-F5AFAA38A8E0}"/>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AD2B081-E921-4B40-9145-876D7514A269}"/>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A2D9460C-AAC5-5B1F-B897-95D11C457EEC}"/>
              </a:ext>
            </a:extLst>
          </p:cNvPr>
          <p:cNvSpPr>
            <a:spLocks noGrp="1"/>
          </p:cNvSpPr>
          <p:nvPr>
            <p:ph type="sldNum" sz="quarter" idx="4"/>
          </p:nvPr>
        </p:nvSpPr>
        <p:spPr/>
        <p:txBody>
          <a:bodyPr/>
          <a:lstStyle/>
          <a:p>
            <a:fld id="{733122C9-A0B9-462F-8757-0847AD287B63}" type="slidenum">
              <a:rPr lang="fr-FR" smtClean="0"/>
              <a:pPr/>
              <a:t>13</a:t>
            </a:fld>
            <a:endParaRPr lang="fr-FR"/>
          </a:p>
        </p:txBody>
      </p:sp>
      <p:sp>
        <p:nvSpPr>
          <p:cNvPr id="5" name="Espace réservé du pied de page 4">
            <a:extLst>
              <a:ext uri="{FF2B5EF4-FFF2-40B4-BE49-F238E27FC236}">
                <a16:creationId xmlns:a16="http://schemas.microsoft.com/office/drawing/2014/main" id="{A65F5A2D-C53B-C45B-79C8-F50F7A794B38}"/>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2E39D665-98C9-9321-BDDA-38C6AED3927E}"/>
              </a:ext>
            </a:extLst>
          </p:cNvPr>
          <p:cNvSpPr txBox="1"/>
          <p:nvPr/>
        </p:nvSpPr>
        <p:spPr>
          <a:xfrm>
            <a:off x="395287" y="1707394"/>
            <a:ext cx="8297635" cy="3093154"/>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latin typeface="Marianne" panose="02000000000000000000" pitchFamily="2" charset="0"/>
              </a:rPr>
              <a:t>Compensations de rémunération des PAMSU </a:t>
            </a:r>
            <a:r>
              <a:rPr lang="fr-FR" sz="1300" u="sng" dirty="0">
                <a:latin typeface="Marianne" panose="02000000000000000000" pitchFamily="2" charset="0"/>
              </a:rPr>
              <a:t>pour situations particulières </a:t>
            </a:r>
            <a:r>
              <a:rPr lang="fr-FR" sz="1300" dirty="0">
                <a:latin typeface="Marianne" panose="02000000000000000000" pitchFamily="2" charset="0"/>
              </a:rPr>
              <a:t>: </a:t>
            </a:r>
          </a:p>
          <a:p>
            <a:pPr marL="742950" lvl="1" indent="-285750" algn="just">
              <a:buFont typeface="Arial" panose="020B0604020202020204" pitchFamily="34" charset="0"/>
              <a:buChar char="•"/>
            </a:pPr>
            <a:r>
              <a:rPr lang="fr-FR" sz="1300" b="1" dirty="0">
                <a:latin typeface="Marianne" panose="02000000000000000000" pitchFamily="2" charset="0"/>
              </a:rPr>
              <a:t>Compensation forfaitaire liée à un faible taux de ticket modérateur </a:t>
            </a:r>
            <a:r>
              <a:rPr lang="fr-FR" sz="1300" dirty="0">
                <a:latin typeface="Marianne" panose="02000000000000000000" pitchFamily="2" charset="0"/>
              </a:rPr>
              <a:t>(forte patientèle ALD/C2S/AME, régime local Alsace-Moselle)</a:t>
            </a:r>
          </a:p>
          <a:p>
            <a:pPr marL="1200150" lvl="2" indent="-285750" algn="just">
              <a:buFont typeface="Arial" panose="020B0604020202020204" pitchFamily="34" charset="0"/>
              <a:buChar char="•"/>
            </a:pPr>
            <a:r>
              <a:rPr lang="fr-FR" sz="1300" dirty="0">
                <a:latin typeface="Marianne" panose="02000000000000000000" pitchFamily="2" charset="0"/>
              </a:rPr>
              <a:t>300€ /mois si la part des patients exonérés (sur la patientèle totale) est comprise entre 50% et 63% </a:t>
            </a:r>
          </a:p>
          <a:p>
            <a:pPr marL="1200150" lvl="2" indent="-285750" algn="just">
              <a:buFont typeface="Arial" panose="020B0604020202020204" pitchFamily="34" charset="0"/>
              <a:buChar char="•"/>
            </a:pPr>
            <a:r>
              <a:rPr lang="fr-FR" sz="1300" dirty="0">
                <a:latin typeface="Marianne" panose="02000000000000000000" pitchFamily="2" charset="0"/>
              </a:rPr>
              <a:t>600€ / mois si cette part est &gt; 63%</a:t>
            </a:r>
          </a:p>
          <a:p>
            <a:pPr marL="1200150" lvl="2" indent="-285750" algn="just">
              <a:buFont typeface="Wingdings" panose="05000000000000000000" pitchFamily="2" charset="2"/>
              <a:buChar char="à"/>
            </a:pPr>
            <a:r>
              <a:rPr lang="fr-FR" sz="1300" dirty="0">
                <a:latin typeface="Marianne" panose="02000000000000000000" pitchFamily="2" charset="0"/>
                <a:sym typeface="Wingdings" panose="05000000000000000000" pitchFamily="2" charset="2"/>
              </a:rPr>
              <a:t>Sur présentation du RIAP de l’année précédente</a:t>
            </a:r>
          </a:p>
          <a:p>
            <a:pPr lvl="2" algn="just"/>
            <a:endParaRPr lang="fr-FR" sz="1300" dirty="0">
              <a:latin typeface="Marianne" panose="02000000000000000000" pitchFamily="2" charset="0"/>
            </a:endParaRPr>
          </a:p>
          <a:p>
            <a:pPr marL="742950" lvl="1" indent="-285750" algn="just">
              <a:buFont typeface="Arial" panose="020B0604020202020204" pitchFamily="34" charset="0"/>
              <a:buChar char="•"/>
            </a:pPr>
            <a:r>
              <a:rPr lang="fr-FR" sz="1300" b="1" dirty="0">
                <a:latin typeface="Marianne" panose="02000000000000000000" pitchFamily="2" charset="0"/>
              </a:rPr>
              <a:t>Compensation forfaitaire du régime local Alsace-Moselle </a:t>
            </a:r>
            <a:r>
              <a:rPr lang="fr-FR" sz="1300" dirty="0">
                <a:latin typeface="Marianne" panose="02000000000000000000" pitchFamily="2" charset="0"/>
              </a:rPr>
              <a:t>(RLAM) : 550€/mois pour les PAMSU installés dans les 3 départements concernés</a:t>
            </a:r>
          </a:p>
          <a:p>
            <a:pPr lvl="1" algn="just"/>
            <a:endParaRPr lang="fr-FR" sz="1300" dirty="0">
              <a:latin typeface="Marianne" panose="02000000000000000000" pitchFamily="2" charset="0"/>
            </a:endParaRPr>
          </a:p>
          <a:p>
            <a:pPr marL="742950" lvl="1" indent="-285750" algn="just">
              <a:buFont typeface="Arial" panose="020B0604020202020204" pitchFamily="34" charset="0"/>
              <a:buChar char="•"/>
            </a:pPr>
            <a:r>
              <a:rPr lang="fr-FR" sz="1300" b="1" dirty="0">
                <a:latin typeface="Marianne" panose="02000000000000000000" pitchFamily="2" charset="0"/>
              </a:rPr>
              <a:t>Compensation en cas d’interruption totale non prévisible du stage du DJMG </a:t>
            </a:r>
            <a:r>
              <a:rPr lang="fr-FR" sz="1300" dirty="0">
                <a:latin typeface="Marianne" panose="02000000000000000000" pitchFamily="2" charset="0"/>
              </a:rPr>
              <a:t>(maladie, maternité…)</a:t>
            </a:r>
          </a:p>
          <a:p>
            <a:pPr marL="1200150" lvl="2" indent="-285750" algn="just">
              <a:buFont typeface="Arial" panose="020B0604020202020204" pitchFamily="34" charset="0"/>
              <a:buChar char="•"/>
            </a:pPr>
            <a:r>
              <a:rPr lang="fr-FR" sz="1300" dirty="0">
                <a:latin typeface="Marianne" panose="02000000000000000000" pitchFamily="2" charset="0"/>
              </a:rPr>
              <a:t>1 200€ bruts/mois à partir d’un mois calendaire complet d’absence (non cumulable avec les honoraires pédagogiques), versés par l’ARS</a:t>
            </a:r>
          </a:p>
        </p:txBody>
      </p:sp>
      <p:sp>
        <p:nvSpPr>
          <p:cNvPr id="2" name="Titre 9">
            <a:extLst>
              <a:ext uri="{FF2B5EF4-FFF2-40B4-BE49-F238E27FC236}">
                <a16:creationId xmlns:a16="http://schemas.microsoft.com/office/drawing/2014/main" id="{BFC7DD9F-46A8-FABC-67A4-226CC4E30468}"/>
              </a:ext>
            </a:extLst>
          </p:cNvPr>
          <p:cNvSpPr txBox="1">
            <a:spLocks/>
          </p:cNvSpPr>
          <p:nvPr/>
        </p:nvSpPr>
        <p:spPr>
          <a:xfrm>
            <a:off x="3173582" y="1231701"/>
            <a:ext cx="5816316"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La rémunération du PAMSU pour l’accueil d’un DJMG</a:t>
            </a:r>
            <a:endParaRPr lang="fr-FR" sz="1600" dirty="0"/>
          </a:p>
        </p:txBody>
      </p:sp>
    </p:spTree>
    <p:extLst>
      <p:ext uri="{BB962C8B-B14F-4D97-AF65-F5344CB8AC3E}">
        <p14:creationId xmlns:p14="http://schemas.microsoft.com/office/powerpoint/2010/main" val="171411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7426-85E5-38E4-FE3A-42A562EB6DE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EF8F14-38EB-7541-D30D-CA94A67475F7}"/>
              </a:ext>
            </a:extLst>
          </p:cNvPr>
          <p:cNvSpPr>
            <a:spLocks noGrp="1"/>
          </p:cNvSpPr>
          <p:nvPr>
            <p:ph type="body" sz="quarter" idx="13"/>
          </p:nvPr>
        </p:nvSpPr>
        <p:spPr/>
        <p:txBody>
          <a:bodyPr/>
          <a:lstStyle/>
          <a:p>
            <a:endParaRPr lang="fr-FR" sz="2000" dirty="0"/>
          </a:p>
          <a:p>
            <a:pPr marL="0">
              <a:lnSpc>
                <a:spcPct val="150000"/>
              </a:lnSpc>
              <a:tabLst>
                <a:tab pos="457200" algn="l"/>
              </a:tabLst>
            </a:pPr>
            <a:r>
              <a:rPr lang="fr-FR" sz="2000" dirty="0">
                <a:ea typeface="Times New Roman" panose="02020603050405020304" pitchFamily="18" charset="0"/>
                <a:cs typeface="Aptos" panose="020B0004020202020204" pitchFamily="34" charset="0"/>
              </a:rPr>
              <a:t>Modalités de rémunération </a:t>
            </a:r>
          </a:p>
          <a:p>
            <a:pPr marL="0">
              <a:lnSpc>
                <a:spcPct val="150000"/>
              </a:lnSpc>
              <a:tabLst>
                <a:tab pos="457200" algn="l"/>
              </a:tabLst>
            </a:pPr>
            <a:r>
              <a:rPr lang="fr-FR" sz="2000" dirty="0">
                <a:ea typeface="Times New Roman" panose="02020603050405020304" pitchFamily="18" charset="0"/>
                <a:cs typeface="Aptos" panose="020B0004020202020204" pitchFamily="34" charset="0"/>
              </a:rPr>
              <a:t>des docteurs juniors de médecine générale</a:t>
            </a:r>
          </a:p>
          <a:p>
            <a:endParaRPr lang="fr-FR" sz="2000" dirty="0"/>
          </a:p>
        </p:txBody>
      </p:sp>
      <p:sp>
        <p:nvSpPr>
          <p:cNvPr id="3" name="Espace réservé de la date 2">
            <a:extLst>
              <a:ext uri="{FF2B5EF4-FFF2-40B4-BE49-F238E27FC236}">
                <a16:creationId xmlns:a16="http://schemas.microsoft.com/office/drawing/2014/main" id="{9AC09C06-6ED4-1E5D-366D-3C511CEC0BCC}"/>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8D669175-9797-8DE4-AC88-8D73F2F84ACB}"/>
              </a:ext>
            </a:extLst>
          </p:cNvPr>
          <p:cNvSpPr>
            <a:spLocks noGrp="1"/>
          </p:cNvSpPr>
          <p:nvPr>
            <p:ph type="sldNum" sz="quarter" idx="4"/>
          </p:nvPr>
        </p:nvSpPr>
        <p:spPr/>
        <p:txBody>
          <a:bodyPr/>
          <a:lstStyle/>
          <a:p>
            <a:fld id="{733122C9-A0B9-462F-8757-0847AD287B63}" type="slidenum">
              <a:rPr lang="fr-FR" smtClean="0"/>
              <a:pPr/>
              <a:t>14</a:t>
            </a:fld>
            <a:endParaRPr lang="fr-FR"/>
          </a:p>
        </p:txBody>
      </p:sp>
      <p:sp>
        <p:nvSpPr>
          <p:cNvPr id="5" name="Espace réservé du pied de page 4">
            <a:extLst>
              <a:ext uri="{FF2B5EF4-FFF2-40B4-BE49-F238E27FC236}">
                <a16:creationId xmlns:a16="http://schemas.microsoft.com/office/drawing/2014/main" id="{BB35883A-96BC-36EF-505E-3C62E5429DC9}"/>
              </a:ext>
            </a:extLst>
          </p:cNvPr>
          <p:cNvSpPr>
            <a:spLocks noGrp="1"/>
          </p:cNvSpPr>
          <p:nvPr>
            <p:ph type="ftr" sz="quarter" idx="3"/>
          </p:nvPr>
        </p:nvSpPr>
        <p:spPr/>
        <p:txBody>
          <a:bodyPr/>
          <a:lstStyle/>
          <a:p>
            <a:r>
              <a:rPr lang="fr-FR"/>
              <a:t>Direction générale de l’offre de soins</a:t>
            </a:r>
          </a:p>
        </p:txBody>
      </p:sp>
    </p:spTree>
    <p:extLst>
      <p:ext uri="{BB962C8B-B14F-4D97-AF65-F5344CB8AC3E}">
        <p14:creationId xmlns:p14="http://schemas.microsoft.com/office/powerpoint/2010/main" val="424010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766AC-11CE-1215-24A4-E230AF5ADEE9}"/>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05600B1-3590-6EA7-FA8D-8980F7EF80FA}"/>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304C27D5-77A4-4C11-D4B1-5B47DDA0770F}"/>
              </a:ext>
            </a:extLst>
          </p:cNvPr>
          <p:cNvSpPr>
            <a:spLocks noGrp="1"/>
          </p:cNvSpPr>
          <p:nvPr>
            <p:ph type="sldNum" sz="quarter" idx="4"/>
          </p:nvPr>
        </p:nvSpPr>
        <p:spPr/>
        <p:txBody>
          <a:bodyPr/>
          <a:lstStyle/>
          <a:p>
            <a:fld id="{733122C9-A0B9-462F-8757-0847AD287B63}" type="slidenum">
              <a:rPr lang="fr-FR" smtClean="0"/>
              <a:pPr/>
              <a:t>15</a:t>
            </a:fld>
            <a:endParaRPr lang="fr-FR"/>
          </a:p>
        </p:txBody>
      </p:sp>
      <p:sp>
        <p:nvSpPr>
          <p:cNvPr id="5" name="Espace réservé du pied de page 4">
            <a:extLst>
              <a:ext uri="{FF2B5EF4-FFF2-40B4-BE49-F238E27FC236}">
                <a16:creationId xmlns:a16="http://schemas.microsoft.com/office/drawing/2014/main" id="{ECF10067-20C7-4BFD-949D-D9E1432FFB33}"/>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858BF894-C6FA-7780-ED8C-BD0096A8200E}"/>
              </a:ext>
            </a:extLst>
          </p:cNvPr>
          <p:cNvSpPr txBox="1"/>
          <p:nvPr/>
        </p:nvSpPr>
        <p:spPr>
          <a:xfrm>
            <a:off x="323848" y="1927832"/>
            <a:ext cx="8297635" cy="2862322"/>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latin typeface="Marianne" panose="02000000000000000000" pitchFamily="2" charset="0"/>
              </a:rPr>
              <a:t>Le DJMG effectue son </a:t>
            </a:r>
            <a:r>
              <a:rPr lang="fr-FR" sz="1300" b="1" dirty="0">
                <a:latin typeface="Marianne" panose="02000000000000000000" pitchFamily="2" charset="0"/>
              </a:rPr>
              <a:t>stage sous la supervision d’un PAMSU </a:t>
            </a:r>
            <a:r>
              <a:rPr lang="fr-FR" sz="1300" dirty="0">
                <a:latin typeface="Marianne" panose="02000000000000000000" pitchFamily="2" charset="0"/>
              </a:rPr>
              <a:t>(praticien agréé maître de stage des universités).</a:t>
            </a:r>
          </a:p>
          <a:p>
            <a:pPr marL="285750" indent="-285750" algn="just">
              <a:buFont typeface="Arial" panose="020B0604020202020204" pitchFamily="34" charset="0"/>
              <a:buChar char="•"/>
            </a:pPr>
            <a:r>
              <a:rPr lang="fr-FR" sz="1300" dirty="0">
                <a:latin typeface="Marianne" panose="02000000000000000000" pitchFamily="2" charset="0"/>
              </a:rPr>
              <a:t>Le </a:t>
            </a:r>
            <a:r>
              <a:rPr lang="fr-FR" sz="1300" b="1" dirty="0">
                <a:latin typeface="Marianne" panose="02000000000000000000" pitchFamily="2" charset="0"/>
              </a:rPr>
              <a:t>DJMG est rémunéré par le CHU </a:t>
            </a:r>
            <a:r>
              <a:rPr lang="fr-FR" sz="1300" dirty="0">
                <a:latin typeface="Marianne" panose="02000000000000000000" pitchFamily="2" charset="0"/>
              </a:rPr>
              <a:t>auquel il est rattaché. Sa rémunération se décompose de la façon suivante (montants bruts) :</a:t>
            </a:r>
          </a:p>
          <a:p>
            <a:pPr marL="742950" lvl="1" indent="-285750" algn="just">
              <a:buFont typeface="Arial" panose="020B0604020202020204" pitchFamily="34" charset="0"/>
              <a:buChar char="•"/>
            </a:pPr>
            <a:r>
              <a:rPr lang="fr-FR" sz="1300" dirty="0">
                <a:latin typeface="Marianne" panose="02000000000000000000" pitchFamily="2" charset="0"/>
              </a:rPr>
              <a:t>des </a:t>
            </a:r>
            <a:r>
              <a:rPr lang="fr-FR" sz="1300" u="sng" dirty="0">
                <a:latin typeface="Marianne" panose="02000000000000000000" pitchFamily="2" charset="0"/>
              </a:rPr>
              <a:t>émoluments fixes </a:t>
            </a:r>
            <a:r>
              <a:rPr lang="fr-FR" sz="1300" dirty="0">
                <a:latin typeface="Marianne" panose="02000000000000000000" pitchFamily="2" charset="0"/>
              </a:rPr>
              <a:t>: 2 375 € par mois ;</a:t>
            </a:r>
          </a:p>
          <a:p>
            <a:pPr marL="742950" lvl="1" indent="-285750" algn="just">
              <a:buFont typeface="Arial" panose="020B0604020202020204" pitchFamily="34" charset="0"/>
              <a:buChar char="•"/>
            </a:pPr>
            <a:r>
              <a:rPr lang="fr-FR" sz="1300" dirty="0">
                <a:latin typeface="Marianne" panose="02000000000000000000" pitchFamily="2" charset="0"/>
              </a:rPr>
              <a:t>une </a:t>
            </a:r>
            <a:r>
              <a:rPr lang="fr-FR" sz="1300" u="sng" dirty="0">
                <a:latin typeface="Marianne" panose="02000000000000000000" pitchFamily="2" charset="0"/>
              </a:rPr>
              <a:t>prime forfaitaire d’activité </a:t>
            </a:r>
            <a:r>
              <a:rPr lang="fr-FR" sz="1300" dirty="0">
                <a:latin typeface="Marianne" panose="02000000000000000000" pitchFamily="2" charset="0"/>
              </a:rPr>
              <a:t>: 500 € par semestre dès lors qu’au moins 200 consultations ou actes sont réalisés en moyenne par mois ;</a:t>
            </a:r>
          </a:p>
          <a:p>
            <a:pPr marL="742950" lvl="1" indent="-285750" algn="just">
              <a:buFont typeface="Arial" panose="020B0604020202020204" pitchFamily="34" charset="0"/>
              <a:buChar char="•"/>
            </a:pPr>
            <a:r>
              <a:rPr lang="fr-FR" sz="1300" dirty="0">
                <a:latin typeface="Marianne" panose="02000000000000000000" pitchFamily="2" charset="0"/>
              </a:rPr>
              <a:t>une </a:t>
            </a:r>
            <a:r>
              <a:rPr lang="fr-FR" sz="1300" u="sng" dirty="0">
                <a:latin typeface="Marianne" panose="02000000000000000000" pitchFamily="2" charset="0"/>
              </a:rPr>
              <a:t>indemnité forfaitaire pour les stages accomplis en ZIP </a:t>
            </a:r>
            <a:r>
              <a:rPr lang="fr-FR" sz="1300" dirty="0">
                <a:latin typeface="Marianne" panose="02000000000000000000" pitchFamily="2" charset="0"/>
              </a:rPr>
              <a:t>: 1 000 € par mois.</a:t>
            </a:r>
          </a:p>
          <a:p>
            <a:pPr marL="285750" indent="-285750" algn="just">
              <a:buFontTx/>
              <a:buChar char="-"/>
            </a:pPr>
            <a:endParaRPr lang="fr-FR" sz="1200" dirty="0">
              <a:latin typeface="Marianne" panose="02000000000000000000" pitchFamily="2" charset="0"/>
            </a:endParaRPr>
          </a:p>
          <a:p>
            <a:pPr algn="just"/>
            <a:r>
              <a:rPr lang="fr-FR" sz="1300" dirty="0">
                <a:latin typeface="Marianne" panose="02000000000000000000" pitchFamily="2" charset="0"/>
              </a:rPr>
              <a:t>Les DJMG peuvent bénéficier par ailleurs du </a:t>
            </a:r>
            <a:r>
              <a:rPr lang="fr-FR" sz="1300" b="1" dirty="0">
                <a:latin typeface="Marianne" panose="02000000000000000000" pitchFamily="2" charset="0"/>
              </a:rPr>
              <a:t>régime indemnitaire de droit commun des DJ</a:t>
            </a:r>
            <a:r>
              <a:rPr lang="fr-FR" sz="1300" dirty="0">
                <a:latin typeface="Marianne" panose="02000000000000000000" pitchFamily="2" charset="0"/>
              </a:rPr>
              <a:t>, notamment</a:t>
            </a:r>
            <a:r>
              <a:rPr lang="fr-FR" sz="1300" b="1" dirty="0">
                <a:latin typeface="Marianne" panose="02000000000000000000" pitchFamily="2" charset="0"/>
              </a:rPr>
              <a:t> :</a:t>
            </a:r>
          </a:p>
          <a:p>
            <a:pPr marL="285750" indent="-285750" algn="just">
              <a:buFontTx/>
              <a:buChar char="-"/>
            </a:pPr>
            <a:r>
              <a:rPr lang="fr-FR" sz="1300" u="sng" dirty="0">
                <a:latin typeface="Marianne" panose="02000000000000000000" pitchFamily="2" charset="0"/>
              </a:rPr>
              <a:t>Prime d’autonomie supervisée</a:t>
            </a:r>
            <a:r>
              <a:rPr lang="fr-FR" sz="1300" dirty="0">
                <a:latin typeface="Marianne" panose="02000000000000000000" pitchFamily="2" charset="0"/>
              </a:rPr>
              <a:t> de 5 000€ bruts annuelle</a:t>
            </a:r>
          </a:p>
          <a:p>
            <a:pPr marL="285750" indent="-285750" algn="just">
              <a:buFontTx/>
              <a:buChar char="-"/>
            </a:pPr>
            <a:r>
              <a:rPr lang="fr-FR" sz="1300" u="sng" dirty="0">
                <a:latin typeface="Marianne" panose="02000000000000000000" pitchFamily="2" charset="0"/>
              </a:rPr>
              <a:t>Indemnités forfaitaires de transport et d’hébergement</a:t>
            </a:r>
            <a:r>
              <a:rPr lang="fr-FR" sz="1300" dirty="0">
                <a:latin typeface="Marianne" panose="02000000000000000000" pitchFamily="2" charset="0"/>
              </a:rPr>
              <a:t> (sauf en cas de perception de la prime ZIP)</a:t>
            </a:r>
          </a:p>
          <a:p>
            <a:pPr marL="285750" indent="-285750" algn="just">
              <a:buFontTx/>
              <a:buChar char="-"/>
            </a:pPr>
            <a:endParaRPr lang="fr-FR" sz="1200" dirty="0">
              <a:latin typeface="Marianne" panose="02000000000000000000" pitchFamily="2" charset="0"/>
            </a:endParaRPr>
          </a:p>
        </p:txBody>
      </p:sp>
      <p:sp>
        <p:nvSpPr>
          <p:cNvPr id="2" name="Titre 9">
            <a:extLst>
              <a:ext uri="{FF2B5EF4-FFF2-40B4-BE49-F238E27FC236}">
                <a16:creationId xmlns:a16="http://schemas.microsoft.com/office/drawing/2014/main" id="{5AE16FC3-46A6-1066-011A-0A340A2D6F86}"/>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La rémunération du Docteur junior de médecine générale (DJ MG)</a:t>
            </a:r>
            <a:endParaRPr lang="fr-FR" sz="1600" dirty="0"/>
          </a:p>
        </p:txBody>
      </p:sp>
    </p:spTree>
    <p:extLst>
      <p:ext uri="{BB962C8B-B14F-4D97-AF65-F5344CB8AC3E}">
        <p14:creationId xmlns:p14="http://schemas.microsoft.com/office/powerpoint/2010/main" val="386605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CB9F-0121-EC14-1592-3E25F6FE3764}"/>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C958F63-9C23-99E5-5D61-CDABFAD128BF}"/>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4418B627-88BB-019E-F89A-E03424B261A8}"/>
              </a:ext>
            </a:extLst>
          </p:cNvPr>
          <p:cNvSpPr>
            <a:spLocks noGrp="1"/>
          </p:cNvSpPr>
          <p:nvPr>
            <p:ph type="sldNum" sz="quarter" idx="4"/>
          </p:nvPr>
        </p:nvSpPr>
        <p:spPr/>
        <p:txBody>
          <a:bodyPr/>
          <a:lstStyle/>
          <a:p>
            <a:fld id="{733122C9-A0B9-462F-8757-0847AD287B63}" type="slidenum">
              <a:rPr lang="fr-FR" smtClean="0"/>
              <a:pPr/>
              <a:t>16</a:t>
            </a:fld>
            <a:endParaRPr lang="fr-FR"/>
          </a:p>
        </p:txBody>
      </p:sp>
      <p:sp>
        <p:nvSpPr>
          <p:cNvPr id="5" name="Espace réservé du pied de page 4">
            <a:extLst>
              <a:ext uri="{FF2B5EF4-FFF2-40B4-BE49-F238E27FC236}">
                <a16:creationId xmlns:a16="http://schemas.microsoft.com/office/drawing/2014/main" id="{426F3062-16F7-5774-8F69-E7C534C6C45F}"/>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2D42718D-AE9C-C70B-4F53-4C46C055153A}"/>
              </a:ext>
            </a:extLst>
          </p:cNvPr>
          <p:cNvSpPr txBox="1"/>
          <p:nvPr/>
        </p:nvSpPr>
        <p:spPr>
          <a:xfrm>
            <a:off x="323850" y="2149644"/>
            <a:ext cx="8297635" cy="1384995"/>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Marianne" panose="02000000000000000000" pitchFamily="2" charset="0"/>
              </a:rPr>
              <a:t>Les montants liés aux émoluments et au régime indemnitaire (hors prime forfaitaire à l’activité) sont versés </a:t>
            </a:r>
            <a:r>
              <a:rPr lang="fr-FR" sz="1400" u="sng" dirty="0">
                <a:latin typeface="Marianne" panose="02000000000000000000" pitchFamily="2" charset="0"/>
              </a:rPr>
              <a:t>mensuellement</a:t>
            </a:r>
            <a:r>
              <a:rPr lang="fr-FR" sz="1400" dirty="0">
                <a:latin typeface="Marianne" panose="02000000000000000000" pitchFamily="2" charset="0"/>
              </a:rPr>
              <a:t>, pour chaque mois de stage ambulatoire, au DJ </a:t>
            </a:r>
            <a:r>
              <a:rPr lang="fr-FR" sz="1400" u="sng" dirty="0">
                <a:latin typeface="Marianne" panose="02000000000000000000" pitchFamily="2" charset="0"/>
              </a:rPr>
              <a:t>par son CHU</a:t>
            </a:r>
            <a:r>
              <a:rPr lang="fr-FR" sz="1400" dirty="0">
                <a:latin typeface="Marianne" panose="02000000000000000000" pitchFamily="2" charset="0"/>
              </a:rPr>
              <a:t> de rattachement.</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La </a:t>
            </a:r>
            <a:r>
              <a:rPr lang="fr-FR" sz="1400" b="1" dirty="0">
                <a:latin typeface="Marianne" panose="02000000000000000000" pitchFamily="2" charset="0"/>
              </a:rPr>
              <a:t>prime forfaitaire d’activité </a:t>
            </a:r>
            <a:r>
              <a:rPr lang="fr-FR" sz="1400" dirty="0">
                <a:latin typeface="Marianne" panose="02000000000000000000" pitchFamily="2" charset="0"/>
              </a:rPr>
              <a:t>est </a:t>
            </a:r>
            <a:r>
              <a:rPr lang="fr-FR" sz="1400" u="sng" dirty="0">
                <a:latin typeface="Marianne" panose="02000000000000000000" pitchFamily="2" charset="0"/>
              </a:rPr>
              <a:t>versée en une fois, à l’issue du stage, par le CHU</a:t>
            </a:r>
            <a:r>
              <a:rPr lang="fr-FR" sz="1400" dirty="0">
                <a:latin typeface="Marianne" panose="02000000000000000000" pitchFamily="2" charset="0"/>
              </a:rPr>
              <a:t> de rattachement au DJ si son activité a dépassé le seuil de bénéfice.</a:t>
            </a:r>
          </a:p>
        </p:txBody>
      </p:sp>
      <p:sp>
        <p:nvSpPr>
          <p:cNvPr id="2" name="Titre 9">
            <a:extLst>
              <a:ext uri="{FF2B5EF4-FFF2-40B4-BE49-F238E27FC236}">
                <a16:creationId xmlns:a16="http://schemas.microsoft.com/office/drawing/2014/main" id="{66CCED01-130B-191B-2330-42C370F3EC45}"/>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La rémunération du Docteur junior de médecine générale (DJ MG)</a:t>
            </a:r>
            <a:endParaRPr lang="fr-FR" sz="1600" dirty="0"/>
          </a:p>
        </p:txBody>
      </p:sp>
    </p:spTree>
    <p:extLst>
      <p:ext uri="{BB962C8B-B14F-4D97-AF65-F5344CB8AC3E}">
        <p14:creationId xmlns:p14="http://schemas.microsoft.com/office/powerpoint/2010/main" val="150339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EEFF7-904B-38D8-18D1-2660950D33C0}"/>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B8825C6-776E-7895-5C06-33F9780E5B02}"/>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D0160BC4-DC97-E190-DD5B-88F0368C96B1}"/>
              </a:ext>
            </a:extLst>
          </p:cNvPr>
          <p:cNvSpPr>
            <a:spLocks noGrp="1"/>
          </p:cNvSpPr>
          <p:nvPr>
            <p:ph type="sldNum" sz="quarter" idx="4"/>
          </p:nvPr>
        </p:nvSpPr>
        <p:spPr/>
        <p:txBody>
          <a:bodyPr/>
          <a:lstStyle/>
          <a:p>
            <a:fld id="{733122C9-A0B9-462F-8757-0847AD287B63}" type="slidenum">
              <a:rPr lang="fr-FR" smtClean="0"/>
              <a:pPr/>
              <a:t>17</a:t>
            </a:fld>
            <a:endParaRPr lang="fr-FR"/>
          </a:p>
        </p:txBody>
      </p:sp>
      <p:sp>
        <p:nvSpPr>
          <p:cNvPr id="5" name="Espace réservé du pied de page 4">
            <a:extLst>
              <a:ext uri="{FF2B5EF4-FFF2-40B4-BE49-F238E27FC236}">
                <a16:creationId xmlns:a16="http://schemas.microsoft.com/office/drawing/2014/main" id="{B9DDC236-DD88-BAF4-0B6E-DEFB6DF61E78}"/>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78BD69CB-F0CC-9F58-D084-D778C2F1BD8E}"/>
              </a:ext>
            </a:extLst>
          </p:cNvPr>
          <p:cNvSpPr txBox="1"/>
          <p:nvPr/>
        </p:nvSpPr>
        <p:spPr>
          <a:xfrm>
            <a:off x="317682" y="1749757"/>
            <a:ext cx="8297635" cy="3131627"/>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Marianne" panose="02000000000000000000" pitchFamily="2" charset="0"/>
              </a:rPr>
              <a:t>Facturation de l’activité réalisée (consultations et actes techniques) selon les règles et </a:t>
            </a:r>
            <a:r>
              <a:rPr lang="fr-FR" sz="1400" b="1" dirty="0">
                <a:latin typeface="Marianne" panose="02000000000000000000" pitchFamily="2" charset="0"/>
              </a:rPr>
              <a:t>tarifs fixés par la convention médicale et à tarifs opposables </a:t>
            </a:r>
            <a:r>
              <a:rPr lang="fr-FR" sz="1400" dirty="0">
                <a:latin typeface="Marianne" panose="02000000000000000000" pitchFamily="2" charset="0"/>
              </a:rPr>
              <a:t>(sans dépassement possible)</a:t>
            </a:r>
          </a:p>
          <a:p>
            <a:pPr marL="285750" indent="-285750" algn="just">
              <a:buFont typeface="Arial" panose="020B0604020202020204" pitchFamily="34" charset="0"/>
              <a:buChar char="•"/>
            </a:pPr>
            <a:r>
              <a:rPr lang="fr-FR" sz="1400" dirty="0">
                <a:latin typeface="Marianne" panose="02000000000000000000" pitchFamily="2" charset="0"/>
              </a:rPr>
              <a:t>Application obligatoire du </a:t>
            </a:r>
            <a:r>
              <a:rPr lang="fr-FR" sz="1400" b="1" dirty="0">
                <a:latin typeface="Marianne" panose="02000000000000000000" pitchFamily="2" charset="0"/>
              </a:rPr>
              <a:t>tiers payant sur la part base</a:t>
            </a:r>
            <a:r>
              <a:rPr lang="fr-FR" sz="1400" dirty="0">
                <a:latin typeface="Marianne" panose="02000000000000000000" pitchFamily="2" charset="0"/>
              </a:rPr>
              <a:t> (prise en charge par l’assurance maladie obligatoire) – cette part AMO est retenue par l’Assurance maladie (non versée).</a:t>
            </a:r>
          </a:p>
          <a:p>
            <a:pPr marL="285750" indent="-285750" algn="just">
              <a:buFont typeface="Arial" panose="020B0604020202020204" pitchFamily="34" charset="0"/>
              <a:buChar char="•"/>
            </a:pPr>
            <a:r>
              <a:rPr lang="fr-FR" sz="1400" dirty="0">
                <a:latin typeface="Marianne" panose="02000000000000000000" pitchFamily="2" charset="0"/>
              </a:rPr>
              <a:t>La </a:t>
            </a:r>
            <a:r>
              <a:rPr lang="fr-FR" sz="1400" b="1" dirty="0">
                <a:latin typeface="Marianne" panose="02000000000000000000" pitchFamily="2" charset="0"/>
              </a:rPr>
              <a:t>collecte du ticket modérateur (TM) est réalisée auprès du patient par le DJMG pour le compte du PAMSU </a:t>
            </a:r>
            <a:r>
              <a:rPr lang="fr-FR" sz="1400" dirty="0">
                <a:latin typeface="Marianne" panose="02000000000000000000" pitchFamily="2" charset="0"/>
              </a:rPr>
              <a:t>ou de la structure agréée </a:t>
            </a:r>
          </a:p>
          <a:p>
            <a:pPr marL="742950" lvl="1" indent="-285750" algn="just">
              <a:buFont typeface="Arial" panose="020B0604020202020204" pitchFamily="34" charset="0"/>
              <a:buChar char="•"/>
            </a:pPr>
            <a:r>
              <a:rPr lang="fr-FR" sz="1400" dirty="0">
                <a:latin typeface="Marianne" panose="02000000000000000000" pitchFamily="2" charset="0"/>
              </a:rPr>
              <a:t>si paiement par CB, le compte du PAMSU est crédité </a:t>
            </a:r>
          </a:p>
          <a:p>
            <a:pPr marL="742950" lvl="1" indent="-285750" algn="just">
              <a:buFont typeface="Arial" panose="020B0604020202020204" pitchFamily="34" charset="0"/>
              <a:buChar char="•"/>
            </a:pPr>
            <a:r>
              <a:rPr lang="fr-FR" sz="1400" dirty="0">
                <a:latin typeface="Marianne" panose="02000000000000000000" pitchFamily="2" charset="0"/>
              </a:rPr>
              <a:t>si règlement en espèces, les sommes correspondants sont reversées par le DJMG au PAMSU)</a:t>
            </a:r>
          </a:p>
          <a:p>
            <a:pPr lvl="1" algn="just"/>
            <a:endParaRPr lang="fr-FR" sz="1400" dirty="0">
              <a:latin typeface="Marianne" panose="02000000000000000000" pitchFamily="2" charset="0"/>
            </a:endParaRPr>
          </a:p>
          <a:p>
            <a:pPr marL="285750" indent="-285750">
              <a:buFont typeface="Arial" panose="020B0604020202020204" pitchFamily="34" charset="0"/>
              <a:buChar char="•"/>
            </a:pPr>
            <a:r>
              <a:rPr lang="fr-FR" sz="1050" i="1" dirty="0">
                <a:latin typeface="Marianne" panose="02000000000000000000" pitchFamily="2" charset="0"/>
              </a:rPr>
              <a:t>NB1 : En cas de tiers-payant intégral pratiqué par la structure ou le PAMSU, versement de la part complémentaire par l’organisme complémentaire directement sur le compte de la structure agréée ou du PAMSU.</a:t>
            </a:r>
          </a:p>
          <a:p>
            <a:pPr marL="285750" indent="-285750">
              <a:buFont typeface="Arial" panose="020B0604020202020204" pitchFamily="34" charset="0"/>
              <a:buChar char="•"/>
            </a:pPr>
            <a:r>
              <a:rPr lang="fr-FR" sz="1050" i="1" dirty="0">
                <a:latin typeface="Marianne" panose="02000000000000000000" pitchFamily="2" charset="0"/>
              </a:rPr>
              <a:t>NB2 : </a:t>
            </a:r>
            <a:r>
              <a:rPr lang="fr-FR" sz="1050" i="1" dirty="0">
                <a:sym typeface="Wingdings" panose="05000000000000000000" pitchFamily="2" charset="2"/>
              </a:rPr>
              <a:t>La rémunération du DJMG n’est pas issue de la facturation de l’activité qu’il réalise, elle est versée par le CHU.</a:t>
            </a:r>
            <a:endParaRPr lang="fr-FR" sz="1050" i="1" dirty="0"/>
          </a:p>
          <a:p>
            <a:pPr marL="285750" indent="-285750">
              <a:buFont typeface="Arial" panose="020B0604020202020204" pitchFamily="34" charset="0"/>
              <a:buChar char="•"/>
            </a:pPr>
            <a:endParaRPr lang="fr-FR" sz="1200" i="1" dirty="0">
              <a:latin typeface="Marianne" panose="02000000000000000000" pitchFamily="2" charset="0"/>
            </a:endParaRPr>
          </a:p>
          <a:p>
            <a:pPr lvl="1" algn="just"/>
            <a:endParaRPr lang="fr-FR" sz="1400" dirty="0">
              <a:latin typeface="Marianne" panose="02000000000000000000" pitchFamily="2" charset="0"/>
            </a:endParaRPr>
          </a:p>
        </p:txBody>
      </p:sp>
      <p:sp>
        <p:nvSpPr>
          <p:cNvPr id="2" name="Titre 9">
            <a:extLst>
              <a:ext uri="{FF2B5EF4-FFF2-40B4-BE49-F238E27FC236}">
                <a16:creationId xmlns:a16="http://schemas.microsoft.com/office/drawing/2014/main" id="{7CD4CDC9-63AB-A360-3EA6-BA6C2D6A716A}"/>
              </a:ext>
            </a:extLst>
          </p:cNvPr>
          <p:cNvSpPr txBox="1">
            <a:spLocks/>
          </p:cNvSpPr>
          <p:nvPr/>
        </p:nvSpPr>
        <p:spPr>
          <a:xfrm>
            <a:off x="2868782" y="1371855"/>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La facturation de l’activité réalisée par le DJMG</a:t>
            </a:r>
            <a:endParaRPr lang="fr-FR" sz="1600" dirty="0"/>
          </a:p>
        </p:txBody>
      </p:sp>
    </p:spTree>
    <p:extLst>
      <p:ext uri="{BB962C8B-B14F-4D97-AF65-F5344CB8AC3E}">
        <p14:creationId xmlns:p14="http://schemas.microsoft.com/office/powerpoint/2010/main" val="131717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66F8-2F31-BADD-96B6-6511D81379BB}"/>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6D0B17-F18D-AF64-449C-3CDE8E521B7D}"/>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3FF15B88-37AF-9F9E-76E3-6D4A44C00E6F}"/>
              </a:ext>
            </a:extLst>
          </p:cNvPr>
          <p:cNvSpPr>
            <a:spLocks noGrp="1"/>
          </p:cNvSpPr>
          <p:nvPr>
            <p:ph type="sldNum" sz="quarter" idx="4"/>
          </p:nvPr>
        </p:nvSpPr>
        <p:spPr/>
        <p:txBody>
          <a:bodyPr/>
          <a:lstStyle/>
          <a:p>
            <a:fld id="{733122C9-A0B9-462F-8757-0847AD287B63}" type="slidenum">
              <a:rPr lang="fr-FR" smtClean="0"/>
              <a:pPr/>
              <a:t>18</a:t>
            </a:fld>
            <a:endParaRPr lang="fr-FR"/>
          </a:p>
        </p:txBody>
      </p:sp>
      <p:sp>
        <p:nvSpPr>
          <p:cNvPr id="5" name="Espace réservé du pied de page 4">
            <a:extLst>
              <a:ext uri="{FF2B5EF4-FFF2-40B4-BE49-F238E27FC236}">
                <a16:creationId xmlns:a16="http://schemas.microsoft.com/office/drawing/2014/main" id="{C394361F-7956-448B-1E74-4974AB7EE3D3}"/>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CE48852F-8E31-C5E8-B8AA-62B6BD0E6135}"/>
              </a:ext>
            </a:extLst>
          </p:cNvPr>
          <p:cNvSpPr txBox="1"/>
          <p:nvPr/>
        </p:nvSpPr>
        <p:spPr>
          <a:xfrm>
            <a:off x="323850" y="2149644"/>
            <a:ext cx="8297635" cy="2893100"/>
          </a:xfrm>
          <a:prstGeom prst="rect">
            <a:avLst/>
          </a:prstGeom>
          <a:noFill/>
        </p:spPr>
        <p:txBody>
          <a:bodyPr wrap="square" rtlCol="0">
            <a:spAutoFit/>
          </a:bodyPr>
          <a:lstStyle/>
          <a:p>
            <a:pPr marL="285750" indent="-285750" algn="just">
              <a:buFont typeface="Arial" panose="020B0604020202020204" pitchFamily="34" charset="0"/>
              <a:buChar char="•"/>
            </a:pPr>
            <a:r>
              <a:rPr lang="fr-FR" sz="1400" b="1" dirty="0">
                <a:latin typeface="Marianne" panose="02000000000000000000" pitchFamily="2" charset="0"/>
              </a:rPr>
              <a:t>Activité de régulation </a:t>
            </a:r>
          </a:p>
          <a:p>
            <a:pPr marL="742950" lvl="1" indent="-285750" algn="just">
              <a:buFont typeface="Arial" panose="020B0604020202020204" pitchFamily="34" charset="0"/>
              <a:buChar char="•"/>
            </a:pPr>
            <a:r>
              <a:rPr lang="fr-FR" sz="1400" dirty="0">
                <a:latin typeface="Marianne" panose="02000000000000000000" pitchFamily="2" charset="0"/>
              </a:rPr>
              <a:t>50 € bruts/heure de régulation, versés par le CHU</a:t>
            </a:r>
          </a:p>
          <a:p>
            <a:pPr marL="742950" lvl="1" indent="-285750" algn="just">
              <a:buFont typeface="Arial" panose="020B0604020202020204" pitchFamily="34" charset="0"/>
              <a:buChar char="•"/>
            </a:pPr>
            <a:r>
              <a:rPr lang="fr-FR" sz="1400" dirty="0">
                <a:latin typeface="Marianne" panose="02000000000000000000" pitchFamily="2" charset="0"/>
              </a:rPr>
              <a:t>sous réserve d’avoir réalisé une formation préalable à la régulation</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b="1" dirty="0">
                <a:latin typeface="Marianne" panose="02000000000000000000" pitchFamily="2" charset="0"/>
              </a:rPr>
              <a:t>Activité d’effection en PDSA </a:t>
            </a:r>
          </a:p>
          <a:p>
            <a:pPr marL="742950" lvl="1" indent="-285750" algn="just">
              <a:buFont typeface="Arial" panose="020B0604020202020204" pitchFamily="34" charset="0"/>
              <a:buChar char="•"/>
            </a:pPr>
            <a:r>
              <a:rPr lang="fr-FR" sz="1400" dirty="0">
                <a:latin typeface="Marianne" panose="02000000000000000000" pitchFamily="2" charset="0"/>
              </a:rPr>
              <a:t>Inscription de la participation auprès de l’Ordre départemental, un PAMSU étant toujours joignable en supervision à distance (téléphone)</a:t>
            </a:r>
          </a:p>
          <a:p>
            <a:pPr marL="742950" lvl="1" indent="-285750" algn="just">
              <a:buFont typeface="Arial" panose="020B0604020202020204" pitchFamily="34" charset="0"/>
              <a:buChar char="•"/>
            </a:pPr>
            <a:r>
              <a:rPr lang="fr-FR" sz="1400" dirty="0">
                <a:latin typeface="Marianne" panose="02000000000000000000" pitchFamily="2" charset="0"/>
              </a:rPr>
              <a:t>au cabinet du PAMSU ou dans un lieu fixe de consultation </a:t>
            </a:r>
          </a:p>
          <a:p>
            <a:pPr marL="742950" lvl="1" indent="-285750" algn="just">
              <a:buFont typeface="Arial" panose="020B0604020202020204" pitchFamily="34" charset="0"/>
              <a:buChar char="•"/>
            </a:pPr>
            <a:r>
              <a:rPr lang="fr-FR" sz="1400" dirty="0">
                <a:latin typeface="Marianne" panose="02000000000000000000" pitchFamily="2" charset="0"/>
              </a:rPr>
              <a:t>au tarif de la garde de docteur junior (versée par le CHU) : </a:t>
            </a:r>
          </a:p>
          <a:p>
            <a:pPr marL="1200150" lvl="2" indent="-285750" algn="just">
              <a:buFont typeface="Arial" panose="020B0604020202020204" pitchFamily="34" charset="0"/>
              <a:buChar char="•"/>
            </a:pPr>
            <a:r>
              <a:rPr lang="fr-FR" sz="1400" dirty="0">
                <a:latin typeface="Marianne" panose="02000000000000000000" pitchFamily="2" charset="0"/>
              </a:rPr>
              <a:t>422,03€ pour 12h, tous les jours de 20 heures à 8 heures et les dimanches et jours fériés de 8 heures à 20 heures ;</a:t>
            </a:r>
          </a:p>
          <a:p>
            <a:pPr marL="1200150" lvl="2" indent="-285750" algn="just">
              <a:buFont typeface="Arial" panose="020B0604020202020204" pitchFamily="34" charset="0"/>
              <a:buChar char="•"/>
            </a:pPr>
            <a:r>
              <a:rPr lang="fr-FR" sz="1400" dirty="0">
                <a:latin typeface="Marianne" panose="02000000000000000000" pitchFamily="2" charset="0"/>
              </a:rPr>
              <a:t>211,01€ pour les débuts de soirée jusqu’à minuit et les samedis de 12h à 20h.</a:t>
            </a:r>
          </a:p>
          <a:p>
            <a:pPr lvl="1" algn="just"/>
            <a:endParaRPr lang="fr-FR" sz="1400" b="1" dirty="0">
              <a:latin typeface="Marianne" panose="02000000000000000000" pitchFamily="2" charset="0"/>
            </a:endParaRPr>
          </a:p>
        </p:txBody>
      </p:sp>
      <p:sp>
        <p:nvSpPr>
          <p:cNvPr id="2" name="Titre 9">
            <a:extLst>
              <a:ext uri="{FF2B5EF4-FFF2-40B4-BE49-F238E27FC236}">
                <a16:creationId xmlns:a16="http://schemas.microsoft.com/office/drawing/2014/main" id="{34B99BFC-A5BA-5BA9-6704-193A179343E4}"/>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La rémunération de la PDSA</a:t>
            </a:r>
            <a:endParaRPr lang="fr-FR" sz="1600" dirty="0"/>
          </a:p>
        </p:txBody>
      </p:sp>
    </p:spTree>
    <p:extLst>
      <p:ext uri="{BB962C8B-B14F-4D97-AF65-F5344CB8AC3E}">
        <p14:creationId xmlns:p14="http://schemas.microsoft.com/office/powerpoint/2010/main" val="260269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9F48-1555-EE8F-8AB4-5291A3FD7C75}"/>
            </a:ext>
          </a:extLst>
        </p:cNvPr>
        <p:cNvGrpSpPr/>
        <p:nvPr/>
      </p:nvGrpSpPr>
      <p:grpSpPr>
        <a:xfrm>
          <a:off x="0" y="0"/>
          <a:ext cx="0" cy="0"/>
          <a:chOff x="0" y="0"/>
          <a:chExt cx="0" cy="0"/>
        </a:xfrm>
      </p:grpSpPr>
      <p:sp>
        <p:nvSpPr>
          <p:cNvPr id="31" name="Ellipse 30">
            <a:extLst>
              <a:ext uri="{FF2B5EF4-FFF2-40B4-BE49-F238E27FC236}">
                <a16:creationId xmlns:a16="http://schemas.microsoft.com/office/drawing/2014/main" id="{6C7F20A4-0B48-1B85-F5A3-DCDF22EC4A44}"/>
              </a:ext>
            </a:extLst>
          </p:cNvPr>
          <p:cNvSpPr/>
          <p:nvPr/>
        </p:nvSpPr>
        <p:spPr>
          <a:xfrm>
            <a:off x="3709924" y="1374347"/>
            <a:ext cx="1009362" cy="1009362"/>
          </a:xfrm>
          <a:prstGeom prst="ellipse">
            <a:avLst/>
          </a:prstGeom>
          <a:solidFill>
            <a:srgbClr val="FF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8">
            <a:extLst>
              <a:ext uri="{FF2B5EF4-FFF2-40B4-BE49-F238E27FC236}">
                <a16:creationId xmlns:a16="http://schemas.microsoft.com/office/drawing/2014/main" id="{2199DAE4-C3D8-BAAD-9CD6-6F7A3B11A750}"/>
              </a:ext>
            </a:extLst>
          </p:cNvPr>
          <p:cNvSpPr txBox="1">
            <a:spLocks/>
          </p:cNvSpPr>
          <p:nvPr/>
        </p:nvSpPr>
        <p:spPr>
          <a:xfrm>
            <a:off x="179512" y="706394"/>
            <a:ext cx="8784976" cy="4077106"/>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pPr>
            <a:endParaRPr lang="fr-FR" sz="900" b="1"/>
          </a:p>
          <a:p>
            <a:pPr algn="just">
              <a:spcAft>
                <a:spcPts val="0"/>
              </a:spcAft>
            </a:pPr>
            <a:endParaRPr lang="fr-FR" sz="900" b="1"/>
          </a:p>
          <a:p>
            <a:pPr algn="just">
              <a:spcAft>
                <a:spcPts val="0"/>
              </a:spcAft>
            </a:pPr>
            <a:endParaRPr lang="fr-FR" sz="900" b="1"/>
          </a:p>
          <a:p>
            <a:pPr algn="just">
              <a:spcAft>
                <a:spcPts val="0"/>
              </a:spcAft>
            </a:pPr>
            <a:endParaRPr lang="fr-FR" sz="900" dirty="0"/>
          </a:p>
        </p:txBody>
      </p:sp>
      <p:pic>
        <p:nvPicPr>
          <p:cNvPr id="16" name="Image 15">
            <a:extLst>
              <a:ext uri="{FF2B5EF4-FFF2-40B4-BE49-F238E27FC236}">
                <a16:creationId xmlns:a16="http://schemas.microsoft.com/office/drawing/2014/main" id="{598C5C34-2A5C-29CA-80F6-D4B2F0462DF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63289" y="1374347"/>
            <a:ext cx="1267968" cy="1267968"/>
          </a:xfrm>
          <a:prstGeom prst="rect">
            <a:avLst/>
          </a:prstGeom>
        </p:spPr>
      </p:pic>
      <p:pic>
        <p:nvPicPr>
          <p:cNvPr id="22" name="Image 21">
            <a:extLst>
              <a:ext uri="{FF2B5EF4-FFF2-40B4-BE49-F238E27FC236}">
                <a16:creationId xmlns:a16="http://schemas.microsoft.com/office/drawing/2014/main" id="{5EC244FC-AFBD-EADF-12E2-4A21D14D0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649" y="1127927"/>
            <a:ext cx="686582" cy="686582"/>
          </a:xfrm>
          <a:prstGeom prst="rect">
            <a:avLst/>
          </a:prstGeom>
        </p:spPr>
      </p:pic>
      <p:sp>
        <p:nvSpPr>
          <p:cNvPr id="28" name="Titre 9">
            <a:extLst>
              <a:ext uri="{FF2B5EF4-FFF2-40B4-BE49-F238E27FC236}">
                <a16:creationId xmlns:a16="http://schemas.microsoft.com/office/drawing/2014/main" id="{258C8FA2-32D6-5DF1-0CBF-6E37070B42B1}"/>
              </a:ext>
            </a:extLst>
          </p:cNvPr>
          <p:cNvSpPr txBox="1">
            <a:spLocks/>
          </p:cNvSpPr>
          <p:nvPr/>
        </p:nvSpPr>
        <p:spPr>
          <a:xfrm>
            <a:off x="1656021" y="207444"/>
            <a:ext cx="6126530" cy="418637"/>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ctr"/>
            <a:r>
              <a:rPr lang="fr-FR" sz="1800" dirty="0">
                <a:solidFill>
                  <a:schemeClr val="accent6"/>
                </a:solidFill>
                <a:highlight>
                  <a:srgbClr val="C7EBF2"/>
                </a:highlight>
                <a:latin typeface="Marianne"/>
              </a:rPr>
              <a:t>Schéma de rémunération DJMG/PAMSU</a:t>
            </a:r>
            <a:endParaRPr lang="fr-FR" sz="1800" dirty="0">
              <a:solidFill>
                <a:schemeClr val="bg2"/>
              </a:solidFill>
            </a:endParaRPr>
          </a:p>
        </p:txBody>
      </p:sp>
      <p:sp>
        <p:nvSpPr>
          <p:cNvPr id="32" name="Rectangle : coins arrondis 31">
            <a:extLst>
              <a:ext uri="{FF2B5EF4-FFF2-40B4-BE49-F238E27FC236}">
                <a16:creationId xmlns:a16="http://schemas.microsoft.com/office/drawing/2014/main" id="{D6C17E3E-924F-B682-80FF-B4E6DA6845B0}"/>
              </a:ext>
            </a:extLst>
          </p:cNvPr>
          <p:cNvSpPr/>
          <p:nvPr/>
        </p:nvSpPr>
        <p:spPr>
          <a:xfrm>
            <a:off x="3294634" y="2502836"/>
            <a:ext cx="1839942" cy="466112"/>
          </a:xfrm>
          <a:prstGeom prst="roundRect">
            <a:avLst/>
          </a:prstGeom>
          <a:noFill/>
          <a:ln>
            <a:solidFill>
              <a:srgbClr val="2121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6"/>
                </a:solidFill>
                <a:latin typeface="Marianne" panose="02000000000000000000" pitchFamily="2" charset="0"/>
              </a:rPr>
              <a:t>Collecte du TM par le DJMG pour le compte du PAMSU</a:t>
            </a:r>
          </a:p>
        </p:txBody>
      </p:sp>
      <p:pic>
        <p:nvPicPr>
          <p:cNvPr id="37" name="Picture 4" descr="Apparence d'une carte vitale (carte d'assurance">
            <a:extLst>
              <a:ext uri="{FF2B5EF4-FFF2-40B4-BE49-F238E27FC236}">
                <a16:creationId xmlns:a16="http://schemas.microsoft.com/office/drawing/2014/main" id="{3B33A4A1-E765-A73C-C785-214469E63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538" y="1052887"/>
            <a:ext cx="636566" cy="35806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eur droit avec flèche 38">
            <a:extLst>
              <a:ext uri="{FF2B5EF4-FFF2-40B4-BE49-F238E27FC236}">
                <a16:creationId xmlns:a16="http://schemas.microsoft.com/office/drawing/2014/main" id="{56AB9599-3C8D-41E2-E32E-185B1480A109}"/>
              </a:ext>
            </a:extLst>
          </p:cNvPr>
          <p:cNvCxnSpPr>
            <a:cxnSpLocks/>
            <a:endCxn id="40" idx="1"/>
          </p:cNvCxnSpPr>
          <p:nvPr/>
        </p:nvCxnSpPr>
        <p:spPr>
          <a:xfrm flipV="1">
            <a:off x="841474" y="1134734"/>
            <a:ext cx="1353516" cy="760705"/>
          </a:xfrm>
          <a:prstGeom prst="straightConnector1">
            <a:avLst/>
          </a:prstGeom>
          <a:ln w="19050">
            <a:solidFill>
              <a:srgbClr val="21215A"/>
            </a:solidFill>
            <a:tailEnd type="triangle"/>
          </a:ln>
        </p:spPr>
        <p:style>
          <a:lnRef idx="1">
            <a:schemeClr val="accent6"/>
          </a:lnRef>
          <a:fillRef idx="0">
            <a:schemeClr val="accent6"/>
          </a:fillRef>
          <a:effectRef idx="0">
            <a:schemeClr val="accent6"/>
          </a:effectRef>
          <a:fontRef idx="minor">
            <a:schemeClr val="tx1"/>
          </a:fontRef>
        </p:style>
      </p:cxnSp>
      <p:sp>
        <p:nvSpPr>
          <p:cNvPr id="40" name="Rectangle : coins arrondis 39">
            <a:extLst>
              <a:ext uri="{FF2B5EF4-FFF2-40B4-BE49-F238E27FC236}">
                <a16:creationId xmlns:a16="http://schemas.microsoft.com/office/drawing/2014/main" id="{867EE65E-20A2-EFED-6F8D-00F0E8AF45ED}"/>
              </a:ext>
            </a:extLst>
          </p:cNvPr>
          <p:cNvSpPr/>
          <p:nvPr/>
        </p:nvSpPr>
        <p:spPr>
          <a:xfrm>
            <a:off x="2194990" y="960773"/>
            <a:ext cx="1003046" cy="347922"/>
          </a:xfrm>
          <a:prstGeom prst="roundRect">
            <a:avLst/>
          </a:prstGeom>
          <a:noFill/>
          <a:ln>
            <a:solidFill>
              <a:srgbClr val="2121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6"/>
                </a:solidFill>
                <a:latin typeface="Marianne" panose="02000000000000000000" pitchFamily="2" charset="0"/>
              </a:rPr>
              <a:t>Assurance Maladie</a:t>
            </a:r>
          </a:p>
        </p:txBody>
      </p:sp>
      <p:sp>
        <p:nvSpPr>
          <p:cNvPr id="44" name="Signe de multiplication 43">
            <a:extLst>
              <a:ext uri="{FF2B5EF4-FFF2-40B4-BE49-F238E27FC236}">
                <a16:creationId xmlns:a16="http://schemas.microsoft.com/office/drawing/2014/main" id="{2C6D4D6D-39C6-AFD9-0DCB-291E853F7831}"/>
              </a:ext>
            </a:extLst>
          </p:cNvPr>
          <p:cNvSpPr/>
          <p:nvPr/>
        </p:nvSpPr>
        <p:spPr>
          <a:xfrm>
            <a:off x="2174540" y="1328556"/>
            <a:ext cx="218273" cy="218583"/>
          </a:xfrm>
          <a:prstGeom prst="mathMultiply">
            <a:avLst>
              <a:gd name="adj1" fmla="val 12938"/>
            </a:avLst>
          </a:prstGeom>
          <a:solidFill>
            <a:srgbClr val="EA5433">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ZoneTexte 45">
            <a:extLst>
              <a:ext uri="{FF2B5EF4-FFF2-40B4-BE49-F238E27FC236}">
                <a16:creationId xmlns:a16="http://schemas.microsoft.com/office/drawing/2014/main" id="{ABFC6E72-2DEE-60DA-16B3-D328A7EB468B}"/>
              </a:ext>
            </a:extLst>
          </p:cNvPr>
          <p:cNvSpPr txBox="1"/>
          <p:nvPr/>
        </p:nvSpPr>
        <p:spPr>
          <a:xfrm>
            <a:off x="2339282" y="1311914"/>
            <a:ext cx="1202212" cy="461665"/>
          </a:xfrm>
          <a:prstGeom prst="rect">
            <a:avLst/>
          </a:prstGeom>
          <a:noFill/>
        </p:spPr>
        <p:txBody>
          <a:bodyPr wrap="square">
            <a:spAutoFit/>
          </a:bodyPr>
          <a:lstStyle/>
          <a:p>
            <a:r>
              <a:rPr lang="fr-FR" sz="800" dirty="0">
                <a:solidFill>
                  <a:schemeClr val="accent6"/>
                </a:solidFill>
                <a:latin typeface="Marianne" panose="02000000000000000000" pitchFamily="2" charset="0"/>
              </a:rPr>
              <a:t>Part AMO retenue par l’Assurance Maladie (non versée)</a:t>
            </a:r>
            <a:endParaRPr lang="fr-FR" sz="800" dirty="0"/>
          </a:p>
        </p:txBody>
      </p:sp>
      <p:cxnSp>
        <p:nvCxnSpPr>
          <p:cNvPr id="47" name="Connecteur droit avec flèche 46">
            <a:extLst>
              <a:ext uri="{FF2B5EF4-FFF2-40B4-BE49-F238E27FC236}">
                <a16:creationId xmlns:a16="http://schemas.microsoft.com/office/drawing/2014/main" id="{185FF941-1096-D584-302F-DE718FA1BFCB}"/>
              </a:ext>
            </a:extLst>
          </p:cNvPr>
          <p:cNvCxnSpPr>
            <a:cxnSpLocks/>
            <a:endCxn id="16" idx="1"/>
          </p:cNvCxnSpPr>
          <p:nvPr/>
        </p:nvCxnSpPr>
        <p:spPr>
          <a:xfrm flipV="1">
            <a:off x="913365" y="2008331"/>
            <a:ext cx="2649924" cy="14700"/>
          </a:xfrm>
          <a:prstGeom prst="straightConnector1">
            <a:avLst/>
          </a:prstGeom>
          <a:ln w="19050">
            <a:solidFill>
              <a:srgbClr val="21215A"/>
            </a:solidFill>
            <a:tailEnd type="triangle"/>
          </a:ln>
        </p:spPr>
        <p:style>
          <a:lnRef idx="1">
            <a:schemeClr val="accent6"/>
          </a:lnRef>
          <a:fillRef idx="0">
            <a:schemeClr val="accent6"/>
          </a:fillRef>
          <a:effectRef idx="0">
            <a:schemeClr val="accent6"/>
          </a:effectRef>
          <a:fontRef idx="minor">
            <a:schemeClr val="tx1"/>
          </a:fontRef>
        </p:style>
      </p:cxnSp>
      <p:sp>
        <p:nvSpPr>
          <p:cNvPr id="63" name="Ellipse 62">
            <a:extLst>
              <a:ext uri="{FF2B5EF4-FFF2-40B4-BE49-F238E27FC236}">
                <a16:creationId xmlns:a16="http://schemas.microsoft.com/office/drawing/2014/main" id="{22F8A601-B53C-CADA-6E27-C6B27BE9D7DD}"/>
              </a:ext>
            </a:extLst>
          </p:cNvPr>
          <p:cNvSpPr/>
          <p:nvPr/>
        </p:nvSpPr>
        <p:spPr>
          <a:xfrm>
            <a:off x="276257" y="1551953"/>
            <a:ext cx="821776" cy="821776"/>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5C503442-E316-5142-F7B7-52D68ADE8761}"/>
              </a:ext>
            </a:extLst>
          </p:cNvPr>
          <p:cNvSpPr txBox="1"/>
          <p:nvPr/>
        </p:nvSpPr>
        <p:spPr>
          <a:xfrm>
            <a:off x="1157633" y="2099920"/>
            <a:ext cx="2422987" cy="215444"/>
          </a:xfrm>
          <a:prstGeom prst="rect">
            <a:avLst/>
          </a:prstGeom>
          <a:noFill/>
        </p:spPr>
        <p:txBody>
          <a:bodyPr wrap="square">
            <a:spAutoFit/>
          </a:bodyPr>
          <a:lstStyle/>
          <a:p>
            <a:pPr algn="ctr"/>
            <a:r>
              <a:rPr lang="fr-FR" sz="800" dirty="0">
                <a:solidFill>
                  <a:schemeClr val="accent6"/>
                </a:solidFill>
                <a:latin typeface="Marianne" panose="02000000000000000000" pitchFamily="2" charset="0"/>
              </a:rPr>
              <a:t>Ticket modérateur (TM) payé par le patient</a:t>
            </a:r>
          </a:p>
        </p:txBody>
      </p:sp>
      <p:sp>
        <p:nvSpPr>
          <p:cNvPr id="64" name="Rectangle : coins arrondis 63">
            <a:extLst>
              <a:ext uri="{FF2B5EF4-FFF2-40B4-BE49-F238E27FC236}">
                <a16:creationId xmlns:a16="http://schemas.microsoft.com/office/drawing/2014/main" id="{2F7831E8-F9FF-6860-468D-C9229493B86F}"/>
              </a:ext>
            </a:extLst>
          </p:cNvPr>
          <p:cNvSpPr/>
          <p:nvPr/>
        </p:nvSpPr>
        <p:spPr>
          <a:xfrm>
            <a:off x="7002689" y="1833423"/>
            <a:ext cx="1462501" cy="20191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rgbClr val="C00000"/>
                </a:solidFill>
                <a:latin typeface="Marianne" panose="02000000000000000000" pitchFamily="2" charset="0"/>
              </a:rPr>
              <a:t>CHU de rattachement</a:t>
            </a:r>
          </a:p>
        </p:txBody>
      </p:sp>
      <p:sp>
        <p:nvSpPr>
          <p:cNvPr id="65" name="Rectangle : coins arrondis 64">
            <a:extLst>
              <a:ext uri="{FF2B5EF4-FFF2-40B4-BE49-F238E27FC236}">
                <a16:creationId xmlns:a16="http://schemas.microsoft.com/office/drawing/2014/main" id="{E3EFB32E-1DF6-A08B-B392-D639C314EA98}"/>
              </a:ext>
            </a:extLst>
          </p:cNvPr>
          <p:cNvSpPr/>
          <p:nvPr/>
        </p:nvSpPr>
        <p:spPr>
          <a:xfrm>
            <a:off x="6764034" y="2074626"/>
            <a:ext cx="1990347" cy="298189"/>
          </a:xfrm>
          <a:prstGeom prst="roundRect">
            <a:avLst/>
          </a:prstGeom>
          <a:noFill/>
          <a:ln>
            <a:solidFill>
              <a:srgbClr val="2121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6"/>
                </a:solidFill>
                <a:latin typeface="Marianne" panose="02000000000000000000" pitchFamily="2" charset="0"/>
              </a:rPr>
              <a:t>SALAIRE DU DJMG</a:t>
            </a:r>
          </a:p>
        </p:txBody>
      </p:sp>
      <p:sp>
        <p:nvSpPr>
          <p:cNvPr id="66" name="Rectangle : coins arrondis 65">
            <a:extLst>
              <a:ext uri="{FF2B5EF4-FFF2-40B4-BE49-F238E27FC236}">
                <a16:creationId xmlns:a16="http://schemas.microsoft.com/office/drawing/2014/main" id="{446F7D91-61CB-7248-847E-C016974F3F74}"/>
              </a:ext>
            </a:extLst>
          </p:cNvPr>
          <p:cNvSpPr/>
          <p:nvPr/>
        </p:nvSpPr>
        <p:spPr>
          <a:xfrm>
            <a:off x="6764034" y="2372815"/>
            <a:ext cx="1990345" cy="1642758"/>
          </a:xfrm>
          <a:prstGeom prst="roundRect">
            <a:avLst>
              <a:gd name="adj" fmla="val 7083"/>
            </a:avLst>
          </a:prstGeom>
          <a:noFill/>
          <a:ln>
            <a:solidFill>
              <a:srgbClr val="2121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72000" indent="-171450">
              <a:buFont typeface="Arial" panose="020B0604020202020204" pitchFamily="34" charset="0"/>
              <a:buChar char="•"/>
            </a:pPr>
            <a:r>
              <a:rPr lang="fr-FR" sz="800" b="1" dirty="0">
                <a:solidFill>
                  <a:schemeClr val="accent6"/>
                </a:solidFill>
                <a:latin typeface="Marianne" panose="02000000000000000000" pitchFamily="2" charset="0"/>
              </a:rPr>
              <a:t>Emoluments </a:t>
            </a:r>
            <a:br>
              <a:rPr lang="fr-FR" sz="800" b="1" dirty="0">
                <a:solidFill>
                  <a:schemeClr val="accent6"/>
                </a:solidFill>
                <a:latin typeface="Marianne" panose="02000000000000000000" pitchFamily="2" charset="0"/>
              </a:rPr>
            </a:br>
            <a:r>
              <a:rPr lang="fr-FR" sz="800" dirty="0">
                <a:solidFill>
                  <a:schemeClr val="accent6"/>
                </a:solidFill>
                <a:latin typeface="Marianne" panose="02000000000000000000" pitchFamily="2" charset="0"/>
              </a:rPr>
              <a:t>     2 375€ /mois</a:t>
            </a:r>
          </a:p>
          <a:p>
            <a:pPr marL="72000" indent="-171450">
              <a:buFont typeface="Arial" panose="020B0604020202020204" pitchFamily="34" charset="0"/>
              <a:buChar char="•"/>
            </a:pPr>
            <a:r>
              <a:rPr lang="fr-FR" sz="800" b="1" dirty="0">
                <a:solidFill>
                  <a:schemeClr val="accent6"/>
                </a:solidFill>
                <a:latin typeface="Marianne" panose="02000000000000000000" pitchFamily="2" charset="0"/>
              </a:rPr>
              <a:t>Prime d’autonomie supervisée</a:t>
            </a:r>
            <a:br>
              <a:rPr lang="fr-FR" sz="800" b="1" dirty="0">
                <a:solidFill>
                  <a:schemeClr val="accent6"/>
                </a:solidFill>
                <a:latin typeface="Marianne" panose="02000000000000000000" pitchFamily="2" charset="0"/>
              </a:rPr>
            </a:br>
            <a:r>
              <a:rPr lang="fr-FR" sz="800" b="1" dirty="0">
                <a:solidFill>
                  <a:schemeClr val="accent6"/>
                </a:solidFill>
                <a:latin typeface="Marianne" panose="02000000000000000000" pitchFamily="2" charset="0"/>
              </a:rPr>
              <a:t>     </a:t>
            </a:r>
            <a:r>
              <a:rPr lang="fr-FR" sz="800" dirty="0">
                <a:solidFill>
                  <a:schemeClr val="accent6"/>
                </a:solidFill>
                <a:latin typeface="Marianne" panose="02000000000000000000" pitchFamily="2" charset="0"/>
              </a:rPr>
              <a:t>5000 euros /an</a:t>
            </a:r>
          </a:p>
          <a:p>
            <a:pPr marL="72000" indent="-171450">
              <a:buFont typeface="Arial" panose="020B0604020202020204" pitchFamily="34" charset="0"/>
              <a:buChar char="•"/>
            </a:pPr>
            <a:r>
              <a:rPr lang="fr-FR" sz="800" b="1" dirty="0">
                <a:solidFill>
                  <a:schemeClr val="accent6"/>
                </a:solidFill>
                <a:latin typeface="Marianne" panose="02000000000000000000" pitchFamily="2" charset="0"/>
              </a:rPr>
              <a:t>Indemnité ZIP </a:t>
            </a:r>
            <a:br>
              <a:rPr lang="fr-FR" sz="800" b="1" dirty="0">
                <a:solidFill>
                  <a:schemeClr val="accent6"/>
                </a:solidFill>
                <a:latin typeface="Marianne" panose="02000000000000000000" pitchFamily="2" charset="0"/>
              </a:rPr>
            </a:br>
            <a:r>
              <a:rPr lang="fr-FR" sz="800" b="1" dirty="0">
                <a:solidFill>
                  <a:schemeClr val="accent6"/>
                </a:solidFill>
                <a:latin typeface="Marianne" panose="02000000000000000000" pitchFamily="2" charset="0"/>
              </a:rPr>
              <a:t>     </a:t>
            </a:r>
            <a:r>
              <a:rPr lang="fr-FR" sz="800" dirty="0">
                <a:solidFill>
                  <a:schemeClr val="accent6"/>
                </a:solidFill>
                <a:latin typeface="Marianne" panose="02000000000000000000" pitchFamily="2" charset="0"/>
              </a:rPr>
              <a:t>1 000€ /mois</a:t>
            </a:r>
          </a:p>
          <a:p>
            <a:pPr marL="72000" indent="-171450">
              <a:buFont typeface="Arial" panose="020B0604020202020204" pitchFamily="34" charset="0"/>
              <a:buChar char="•"/>
            </a:pPr>
            <a:r>
              <a:rPr lang="fr-FR" sz="800" b="1" dirty="0">
                <a:solidFill>
                  <a:schemeClr val="accent6"/>
                </a:solidFill>
                <a:latin typeface="Marianne" panose="02000000000000000000" pitchFamily="2" charset="0"/>
              </a:rPr>
              <a:t>Prime activité </a:t>
            </a:r>
            <a:br>
              <a:rPr lang="fr-FR" sz="800" b="1" dirty="0">
                <a:solidFill>
                  <a:schemeClr val="accent6"/>
                </a:solidFill>
                <a:latin typeface="Marianne" panose="02000000000000000000" pitchFamily="2" charset="0"/>
              </a:rPr>
            </a:br>
            <a:r>
              <a:rPr lang="fr-FR" sz="800" b="1" dirty="0">
                <a:solidFill>
                  <a:schemeClr val="accent6"/>
                </a:solidFill>
                <a:latin typeface="Marianne" panose="02000000000000000000" pitchFamily="2" charset="0"/>
              </a:rPr>
              <a:t>     </a:t>
            </a:r>
            <a:r>
              <a:rPr lang="fr-FR" sz="800" dirty="0">
                <a:solidFill>
                  <a:schemeClr val="accent6"/>
                </a:solidFill>
                <a:latin typeface="Marianne" panose="02000000000000000000" pitchFamily="2" charset="0"/>
              </a:rPr>
              <a:t>(&gt; 200 actes/mois) 500€ / semestre</a:t>
            </a:r>
          </a:p>
          <a:p>
            <a:pPr marL="72000" indent="-171450">
              <a:buFont typeface="Arial" panose="020B0604020202020204" pitchFamily="34" charset="0"/>
              <a:buChar char="•"/>
            </a:pPr>
            <a:r>
              <a:rPr lang="fr-FR" sz="800" b="1" dirty="0">
                <a:solidFill>
                  <a:schemeClr val="accent6"/>
                </a:solidFill>
                <a:latin typeface="Marianne" panose="02000000000000000000" pitchFamily="2" charset="0"/>
              </a:rPr>
              <a:t>Activité de PDSA </a:t>
            </a:r>
            <a:br>
              <a:rPr lang="fr-FR" sz="800" b="1" dirty="0">
                <a:solidFill>
                  <a:schemeClr val="accent6"/>
                </a:solidFill>
                <a:latin typeface="Marianne" panose="02000000000000000000" pitchFamily="2" charset="0"/>
              </a:rPr>
            </a:br>
            <a:r>
              <a:rPr lang="fr-FR" sz="800" b="1" dirty="0">
                <a:solidFill>
                  <a:schemeClr val="accent6"/>
                </a:solidFill>
                <a:latin typeface="Marianne" panose="02000000000000000000" pitchFamily="2" charset="0"/>
              </a:rPr>
              <a:t>      </a:t>
            </a:r>
            <a:r>
              <a:rPr lang="fr-FR" sz="800" dirty="0">
                <a:solidFill>
                  <a:schemeClr val="accent6"/>
                </a:solidFill>
                <a:latin typeface="Marianne" panose="02000000000000000000" pitchFamily="2" charset="0"/>
              </a:rPr>
              <a:t>(régulation 50€/h ; </a:t>
            </a:r>
            <a:br>
              <a:rPr lang="fr-FR" sz="800" dirty="0">
                <a:solidFill>
                  <a:schemeClr val="accent6"/>
                </a:solidFill>
                <a:latin typeface="Marianne" panose="02000000000000000000" pitchFamily="2" charset="0"/>
              </a:rPr>
            </a:br>
            <a:r>
              <a:rPr lang="fr-FR" sz="800" dirty="0">
                <a:solidFill>
                  <a:schemeClr val="accent6"/>
                </a:solidFill>
                <a:latin typeface="Marianne" panose="02000000000000000000" pitchFamily="2" charset="0"/>
              </a:rPr>
              <a:t>       effection : garde DJ)</a:t>
            </a:r>
          </a:p>
        </p:txBody>
      </p:sp>
      <p:cxnSp>
        <p:nvCxnSpPr>
          <p:cNvPr id="67" name="Connecteur droit avec flèche 66">
            <a:extLst>
              <a:ext uri="{FF2B5EF4-FFF2-40B4-BE49-F238E27FC236}">
                <a16:creationId xmlns:a16="http://schemas.microsoft.com/office/drawing/2014/main" id="{0B98C3E6-31E2-2FFC-4CEB-149D4FF2BCF5}"/>
              </a:ext>
            </a:extLst>
          </p:cNvPr>
          <p:cNvCxnSpPr>
            <a:cxnSpLocks/>
            <a:stCxn id="66" idx="1"/>
            <a:endCxn id="16" idx="3"/>
          </p:cNvCxnSpPr>
          <p:nvPr/>
        </p:nvCxnSpPr>
        <p:spPr>
          <a:xfrm flipH="1" flipV="1">
            <a:off x="4831257" y="2008331"/>
            <a:ext cx="1932777" cy="1185863"/>
          </a:xfrm>
          <a:prstGeom prst="straightConnector1">
            <a:avLst/>
          </a:prstGeom>
          <a:ln w="19050">
            <a:solidFill>
              <a:srgbClr val="21215A"/>
            </a:solidFill>
            <a:tailEnd type="triangle"/>
          </a:ln>
        </p:spPr>
        <p:style>
          <a:lnRef idx="1">
            <a:schemeClr val="accent6"/>
          </a:lnRef>
          <a:fillRef idx="0">
            <a:schemeClr val="accent6"/>
          </a:fillRef>
          <a:effectRef idx="0">
            <a:schemeClr val="accent6"/>
          </a:effectRef>
          <a:fontRef idx="minor">
            <a:schemeClr val="tx1"/>
          </a:fontRef>
        </p:style>
      </p:cxnSp>
      <p:sp>
        <p:nvSpPr>
          <p:cNvPr id="70" name="Rectangle : coins arrondis 69">
            <a:extLst>
              <a:ext uri="{FF2B5EF4-FFF2-40B4-BE49-F238E27FC236}">
                <a16:creationId xmlns:a16="http://schemas.microsoft.com/office/drawing/2014/main" id="{CBF08CA6-14CB-7B7E-787A-68A559B23188}"/>
              </a:ext>
            </a:extLst>
          </p:cNvPr>
          <p:cNvSpPr/>
          <p:nvPr/>
        </p:nvSpPr>
        <p:spPr>
          <a:xfrm>
            <a:off x="3466022" y="1197785"/>
            <a:ext cx="1462501" cy="20191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rgbClr val="C00000"/>
                </a:solidFill>
                <a:latin typeface="Marianne" panose="02000000000000000000" pitchFamily="2" charset="0"/>
              </a:rPr>
              <a:t>DJMG</a:t>
            </a:r>
          </a:p>
        </p:txBody>
      </p:sp>
      <p:sp>
        <p:nvSpPr>
          <p:cNvPr id="71" name="Rectangle : coins arrondis 70">
            <a:extLst>
              <a:ext uri="{FF2B5EF4-FFF2-40B4-BE49-F238E27FC236}">
                <a16:creationId xmlns:a16="http://schemas.microsoft.com/office/drawing/2014/main" id="{E3031B4A-3269-F0E5-2ED0-67E64D5E75A9}"/>
              </a:ext>
            </a:extLst>
          </p:cNvPr>
          <p:cNvSpPr/>
          <p:nvPr/>
        </p:nvSpPr>
        <p:spPr>
          <a:xfrm>
            <a:off x="-57915" y="4544123"/>
            <a:ext cx="1462501" cy="3278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4"/>
                </a:solidFill>
                <a:latin typeface="Marianne" panose="02000000000000000000" pitchFamily="2" charset="0"/>
              </a:rPr>
              <a:t>PAMSU/structure agréée</a:t>
            </a:r>
          </a:p>
        </p:txBody>
      </p:sp>
      <p:sp>
        <p:nvSpPr>
          <p:cNvPr id="73" name="Rectangle : coins arrondis 72">
            <a:extLst>
              <a:ext uri="{FF2B5EF4-FFF2-40B4-BE49-F238E27FC236}">
                <a16:creationId xmlns:a16="http://schemas.microsoft.com/office/drawing/2014/main" id="{AB821844-C810-F055-7883-2F511D0D2DD7}"/>
              </a:ext>
            </a:extLst>
          </p:cNvPr>
          <p:cNvSpPr/>
          <p:nvPr/>
        </p:nvSpPr>
        <p:spPr>
          <a:xfrm>
            <a:off x="1214510" y="3447293"/>
            <a:ext cx="2077368" cy="298189"/>
          </a:xfrm>
          <a:prstGeom prst="roundRect">
            <a:avLst/>
          </a:prstGeom>
          <a:noFill/>
          <a:ln>
            <a:solidFill>
              <a:srgbClr val="2121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6"/>
                </a:solidFill>
                <a:latin typeface="Marianne" panose="02000000000000000000" pitchFamily="2" charset="0"/>
              </a:rPr>
              <a:t>Honoraires du PAMSU</a:t>
            </a:r>
          </a:p>
        </p:txBody>
      </p:sp>
      <p:sp>
        <p:nvSpPr>
          <p:cNvPr id="74" name="Rectangle : coins arrondis 73">
            <a:extLst>
              <a:ext uri="{FF2B5EF4-FFF2-40B4-BE49-F238E27FC236}">
                <a16:creationId xmlns:a16="http://schemas.microsoft.com/office/drawing/2014/main" id="{D1FF3EBB-7AB2-4019-412A-FCFB1A98E43C}"/>
              </a:ext>
            </a:extLst>
          </p:cNvPr>
          <p:cNvSpPr/>
          <p:nvPr/>
        </p:nvSpPr>
        <p:spPr>
          <a:xfrm>
            <a:off x="1214510" y="3748479"/>
            <a:ext cx="2077369" cy="1228843"/>
          </a:xfrm>
          <a:prstGeom prst="roundRect">
            <a:avLst>
              <a:gd name="adj" fmla="val 7083"/>
            </a:avLst>
          </a:prstGeom>
          <a:noFill/>
          <a:ln>
            <a:solidFill>
              <a:srgbClr val="2121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44000" indent="-144000">
              <a:buFont typeface="Arial" panose="020B0604020202020204" pitchFamily="34" charset="0"/>
              <a:buChar char="•"/>
            </a:pPr>
            <a:r>
              <a:rPr lang="fr-FR" sz="800" b="1" dirty="0">
                <a:solidFill>
                  <a:schemeClr val="accent6"/>
                </a:solidFill>
                <a:latin typeface="Marianne" panose="02000000000000000000" pitchFamily="2" charset="0"/>
              </a:rPr>
              <a:t>Tickets modérateurs </a:t>
            </a:r>
            <a:br>
              <a:rPr lang="fr-FR" sz="800" b="1" dirty="0">
                <a:solidFill>
                  <a:schemeClr val="accent6"/>
                </a:solidFill>
                <a:latin typeface="Marianne" panose="02000000000000000000" pitchFamily="2" charset="0"/>
              </a:rPr>
            </a:br>
            <a:r>
              <a:rPr lang="fr-FR" sz="800" dirty="0">
                <a:solidFill>
                  <a:schemeClr val="accent6"/>
                </a:solidFill>
                <a:latin typeface="Marianne" panose="02000000000000000000" pitchFamily="2" charset="0"/>
              </a:rPr>
              <a:t>de l’activité réalisée par le DJMG</a:t>
            </a:r>
            <a:endParaRPr lang="fr-FR" sz="800" b="1" dirty="0">
              <a:solidFill>
                <a:schemeClr val="accent6"/>
              </a:solidFill>
              <a:latin typeface="Marianne" panose="02000000000000000000" pitchFamily="2" charset="0"/>
            </a:endParaRPr>
          </a:p>
          <a:p>
            <a:pPr marL="144000" indent="-144000">
              <a:buFont typeface="Arial" panose="020B0604020202020204" pitchFamily="34" charset="0"/>
              <a:buChar char="•"/>
            </a:pPr>
            <a:r>
              <a:rPr lang="fr-FR" sz="800" b="1" dirty="0">
                <a:solidFill>
                  <a:schemeClr val="accent6"/>
                </a:solidFill>
                <a:latin typeface="Marianne" panose="02000000000000000000" pitchFamily="2" charset="0"/>
              </a:rPr>
              <a:t>Honoraires pédagogiques</a:t>
            </a:r>
            <a:br>
              <a:rPr lang="fr-FR" sz="800" b="1" dirty="0">
                <a:solidFill>
                  <a:schemeClr val="accent6"/>
                </a:solidFill>
                <a:latin typeface="Marianne" panose="02000000000000000000" pitchFamily="2" charset="0"/>
              </a:rPr>
            </a:br>
            <a:r>
              <a:rPr lang="fr-FR" sz="800" dirty="0">
                <a:solidFill>
                  <a:schemeClr val="accent6"/>
                </a:solidFill>
                <a:latin typeface="Marianne" panose="02000000000000000000" pitchFamily="2" charset="0"/>
              </a:rPr>
              <a:t>600€ bruts/mois/étudiant</a:t>
            </a:r>
            <a:endParaRPr lang="fr-FR" sz="800" b="1" dirty="0">
              <a:solidFill>
                <a:schemeClr val="accent6"/>
              </a:solidFill>
              <a:latin typeface="Marianne" panose="02000000000000000000" pitchFamily="2" charset="0"/>
            </a:endParaRPr>
          </a:p>
          <a:p>
            <a:pPr marL="144000" indent="-144000">
              <a:buFont typeface="Arial" panose="020B0604020202020204" pitchFamily="34" charset="0"/>
              <a:buChar char="•"/>
            </a:pPr>
            <a:r>
              <a:rPr lang="fr-FR" sz="800" b="1" dirty="0">
                <a:solidFill>
                  <a:schemeClr val="accent6"/>
                </a:solidFill>
                <a:latin typeface="Marianne" panose="02000000000000000000" pitchFamily="2" charset="0"/>
              </a:rPr>
              <a:t>Prime conditionnelle (ZIP/ZAC/QPV)</a:t>
            </a:r>
            <a:br>
              <a:rPr lang="fr-FR" sz="800" b="1" dirty="0">
                <a:solidFill>
                  <a:schemeClr val="accent6"/>
                </a:solidFill>
                <a:latin typeface="Marianne" panose="02000000000000000000" pitchFamily="2" charset="0"/>
              </a:rPr>
            </a:br>
            <a:r>
              <a:rPr lang="fr-FR" sz="800" b="1" dirty="0">
                <a:solidFill>
                  <a:schemeClr val="accent6"/>
                </a:solidFill>
                <a:latin typeface="Marianne" panose="02000000000000000000" pitchFamily="2" charset="0"/>
              </a:rPr>
              <a:t> </a:t>
            </a:r>
            <a:r>
              <a:rPr lang="fr-FR" sz="800" dirty="0">
                <a:solidFill>
                  <a:schemeClr val="accent6"/>
                </a:solidFill>
                <a:latin typeface="Marianne" panose="02000000000000000000" pitchFamily="2" charset="0"/>
              </a:rPr>
              <a:t>800€ bruts /mois/étudiant</a:t>
            </a:r>
          </a:p>
          <a:p>
            <a:pPr marL="144000" indent="-144000">
              <a:buFont typeface="Arial" panose="020B0604020202020204" pitchFamily="34" charset="0"/>
              <a:buChar char="•"/>
            </a:pPr>
            <a:r>
              <a:rPr lang="fr-FR" sz="800" b="1" dirty="0">
                <a:solidFill>
                  <a:schemeClr val="accent6"/>
                </a:solidFill>
                <a:latin typeface="Marianne" panose="02000000000000000000" pitchFamily="2" charset="0"/>
              </a:rPr>
              <a:t>Supervision PDSA</a:t>
            </a:r>
            <a:br>
              <a:rPr lang="fr-FR" sz="800" dirty="0">
                <a:solidFill>
                  <a:schemeClr val="accent6"/>
                </a:solidFill>
                <a:latin typeface="Marianne" panose="02000000000000000000" pitchFamily="2" charset="0"/>
              </a:rPr>
            </a:br>
            <a:r>
              <a:rPr lang="fr-FR" sz="800" dirty="0">
                <a:solidFill>
                  <a:schemeClr val="accent6"/>
                </a:solidFill>
                <a:latin typeface="Marianne" panose="02000000000000000000" pitchFamily="2" charset="0"/>
              </a:rPr>
              <a:t>400€ bruts /mois/étudiant</a:t>
            </a:r>
          </a:p>
        </p:txBody>
      </p:sp>
      <p:cxnSp>
        <p:nvCxnSpPr>
          <p:cNvPr id="78" name="Connecteur droit avec flèche 77">
            <a:extLst>
              <a:ext uri="{FF2B5EF4-FFF2-40B4-BE49-F238E27FC236}">
                <a16:creationId xmlns:a16="http://schemas.microsoft.com/office/drawing/2014/main" id="{B705995B-0A36-F1E7-C3D5-6F71FF9B2F8D}"/>
              </a:ext>
            </a:extLst>
          </p:cNvPr>
          <p:cNvCxnSpPr>
            <a:cxnSpLocks/>
          </p:cNvCxnSpPr>
          <p:nvPr/>
        </p:nvCxnSpPr>
        <p:spPr>
          <a:xfrm flipH="1" flipV="1">
            <a:off x="3294634" y="3552252"/>
            <a:ext cx="919971" cy="12558"/>
          </a:xfrm>
          <a:prstGeom prst="straightConnector1">
            <a:avLst/>
          </a:prstGeom>
          <a:ln w="19050">
            <a:solidFill>
              <a:srgbClr val="21215A"/>
            </a:solidFill>
            <a:tailEnd type="triangle"/>
          </a:ln>
        </p:spPr>
        <p:style>
          <a:lnRef idx="1">
            <a:schemeClr val="accent6"/>
          </a:lnRef>
          <a:fillRef idx="0">
            <a:schemeClr val="accent6"/>
          </a:fillRef>
          <a:effectRef idx="0">
            <a:schemeClr val="accent6"/>
          </a:effectRef>
          <a:fontRef idx="minor">
            <a:schemeClr val="tx1"/>
          </a:fontRef>
        </p:style>
      </p:cxnSp>
      <p:pic>
        <p:nvPicPr>
          <p:cNvPr id="80" name="Image 79">
            <a:extLst>
              <a:ext uri="{FF2B5EF4-FFF2-40B4-BE49-F238E27FC236}">
                <a16:creationId xmlns:a16="http://schemas.microsoft.com/office/drawing/2014/main" id="{43EA68DE-0EFC-311D-64C4-C6AE099B8B9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21936" y="1536238"/>
            <a:ext cx="1130418" cy="1130418"/>
          </a:xfrm>
          <a:prstGeom prst="rect">
            <a:avLst/>
          </a:prstGeom>
        </p:spPr>
      </p:pic>
      <p:cxnSp>
        <p:nvCxnSpPr>
          <p:cNvPr id="86" name="Connecteur droit avec flèche 85">
            <a:extLst>
              <a:ext uri="{FF2B5EF4-FFF2-40B4-BE49-F238E27FC236}">
                <a16:creationId xmlns:a16="http://schemas.microsoft.com/office/drawing/2014/main" id="{6A88295E-D904-25C6-546E-CBE1F5BB4DC9}"/>
              </a:ext>
            </a:extLst>
          </p:cNvPr>
          <p:cNvCxnSpPr>
            <a:cxnSpLocks/>
            <a:stCxn id="32" idx="2"/>
          </p:cNvCxnSpPr>
          <p:nvPr/>
        </p:nvCxnSpPr>
        <p:spPr>
          <a:xfrm>
            <a:off x="4214605" y="2968948"/>
            <a:ext cx="0" cy="595862"/>
          </a:xfrm>
          <a:prstGeom prst="straightConnector1">
            <a:avLst/>
          </a:prstGeom>
          <a:ln w="19050">
            <a:solidFill>
              <a:srgbClr val="21215A"/>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90" name="Image 89">
            <a:extLst>
              <a:ext uri="{FF2B5EF4-FFF2-40B4-BE49-F238E27FC236}">
                <a16:creationId xmlns:a16="http://schemas.microsoft.com/office/drawing/2014/main" id="{5D2F56B6-11D0-A58A-85EA-6745CF9CAD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5641" y="3280102"/>
            <a:ext cx="272150" cy="272150"/>
          </a:xfrm>
          <a:prstGeom prst="rect">
            <a:avLst/>
          </a:prstGeom>
        </p:spPr>
      </p:pic>
      <p:sp>
        <p:nvSpPr>
          <p:cNvPr id="91" name="ZoneTexte 90">
            <a:extLst>
              <a:ext uri="{FF2B5EF4-FFF2-40B4-BE49-F238E27FC236}">
                <a16:creationId xmlns:a16="http://schemas.microsoft.com/office/drawing/2014/main" id="{89D221BC-3555-0A8F-452E-94FBBDB0A666}"/>
              </a:ext>
            </a:extLst>
          </p:cNvPr>
          <p:cNvSpPr txBox="1"/>
          <p:nvPr/>
        </p:nvSpPr>
        <p:spPr>
          <a:xfrm>
            <a:off x="3291879" y="3564810"/>
            <a:ext cx="1672586" cy="338554"/>
          </a:xfrm>
          <a:prstGeom prst="rect">
            <a:avLst/>
          </a:prstGeom>
          <a:noFill/>
        </p:spPr>
        <p:txBody>
          <a:bodyPr wrap="square">
            <a:spAutoFit/>
          </a:bodyPr>
          <a:lstStyle/>
          <a:p>
            <a:pPr algn="ctr"/>
            <a:r>
              <a:rPr lang="fr-FR" sz="800" dirty="0">
                <a:solidFill>
                  <a:schemeClr val="accent6"/>
                </a:solidFill>
                <a:latin typeface="Marianne" panose="02000000000000000000" pitchFamily="2" charset="0"/>
              </a:rPr>
              <a:t>Reversement au PAMSU </a:t>
            </a:r>
            <a:br>
              <a:rPr lang="fr-FR" sz="800" dirty="0">
                <a:solidFill>
                  <a:schemeClr val="accent6"/>
                </a:solidFill>
                <a:latin typeface="Marianne" panose="02000000000000000000" pitchFamily="2" charset="0"/>
              </a:rPr>
            </a:br>
            <a:r>
              <a:rPr lang="fr-FR" sz="800" dirty="0">
                <a:solidFill>
                  <a:schemeClr val="accent6"/>
                </a:solidFill>
                <a:latin typeface="Marianne" panose="02000000000000000000" pitchFamily="2" charset="0"/>
              </a:rPr>
              <a:t>des TM perçus par le DJMG</a:t>
            </a:r>
            <a:endParaRPr lang="fr-FR" sz="800" dirty="0"/>
          </a:p>
        </p:txBody>
      </p:sp>
      <p:sp>
        <p:nvSpPr>
          <p:cNvPr id="95" name="Ellipse 94">
            <a:extLst>
              <a:ext uri="{FF2B5EF4-FFF2-40B4-BE49-F238E27FC236}">
                <a16:creationId xmlns:a16="http://schemas.microsoft.com/office/drawing/2014/main" id="{4CE958D7-74A4-CD4F-5FB6-EEB66B4A4DD7}"/>
              </a:ext>
            </a:extLst>
          </p:cNvPr>
          <p:cNvSpPr/>
          <p:nvPr/>
        </p:nvSpPr>
        <p:spPr>
          <a:xfrm>
            <a:off x="262448" y="3339014"/>
            <a:ext cx="821776" cy="8217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9" name="Image 98">
            <a:extLst>
              <a:ext uri="{FF2B5EF4-FFF2-40B4-BE49-F238E27FC236}">
                <a16:creationId xmlns:a16="http://schemas.microsoft.com/office/drawing/2014/main" id="{BF842747-7425-EC72-B941-9DDB279D532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961" b="99951" l="9961" r="89893">
                        <a14:foregroundMark x1="49365" y1="41309" x2="48096" y2="40039"/>
                        <a14:foregroundMark x1="53857" y1="48926" x2="58936" y2="50195"/>
                        <a14:foregroundMark x1="50635" y1="53418" x2="50635" y2="53418"/>
                        <a14:foregroundMark x1="50635" y1="52100" x2="50635" y2="52100"/>
                        <a14:foregroundMark x1="51953" y1="52100" x2="51953" y2="52100"/>
                        <a14:foregroundMark x1="50635" y1="50195" x2="50635" y2="50195"/>
                        <a14:foregroundMark x1="54492" y1="49561" x2="46826" y2="49561"/>
                        <a14:foregroundMark x1="57666" y1="51465" x2="53223" y2="48926"/>
                        <a14:foregroundMark x1="46240" y1="49561" x2="52881" y2="51172"/>
                        <a14:foregroundMark x1="47314" y1="62549" x2="47314" y2="60986"/>
                        <a14:foregroundMark x1="43604" y1="63086" x2="49170" y2="91748"/>
                        <a14:foregroundMark x1="42285" y1="76367" x2="49707" y2="98877"/>
                        <a14:foregroundMark x1="40137" y1="84033" x2="40137" y2="84033"/>
                        <a14:foregroundMark x1="38281" y1="78467" x2="40967" y2="87744"/>
                        <a14:foregroundMark x1="34082" y1="88818" x2="32471" y2="99951"/>
                        <a14:foregroundMark x1="38037" y1="90674" x2="43066" y2="91992"/>
                        <a14:foregroundMark x1="50244" y1="90918" x2="53418" y2="99658"/>
                        <a14:foregroundMark x1="54199" y1="91455" x2="54199" y2="91455"/>
                        <a14:foregroundMark x1="53662" y1="93848" x2="54199" y2="93066"/>
                        <a14:foregroundMark x1="52100" y1="93848" x2="54736" y2="82178"/>
                        <a14:foregroundMark x1="54980" y1="78467" x2="55273" y2="62549"/>
                        <a14:foregroundMark x1="56348" y1="73438" x2="56348" y2="73438"/>
                        <a14:foregroundMark x1="55811" y1="64941" x2="60303" y2="97803"/>
                        <a14:foregroundMark x1="63232" y1="86670" x2="65332" y2="99170"/>
                        <a14:foregroundMark x1="40967" y1="63379" x2="29004" y2="99658"/>
                        <a14:foregroundMark x1="38574" y1="63916" x2="32227" y2="91211"/>
                        <a14:foregroundMark x1="40430" y1="64160" x2="32471" y2="91211"/>
                        <a14:foregroundMark x1="35400" y1="66553" x2="33252" y2="84033"/>
                        <a14:foregroundMark x1="34326" y1="66016" x2="33252" y2="88281"/>
                        <a14:foregroundMark x1="32471" y1="68652" x2="31689" y2="93848"/>
                        <a14:foregroundMark x1="30859" y1="68408" x2="29834" y2="98340"/>
                        <a14:foregroundMark x1="28223" y1="75537" x2="28516" y2="99170"/>
                        <a14:foregroundMark x1="58447" y1="64404" x2="67969" y2="99658"/>
                        <a14:foregroundMark x1="58447" y1="64941" x2="69043" y2="99170"/>
                        <a14:foregroundMark x1="59766" y1="65771" x2="72510" y2="99951"/>
                        <a14:foregroundMark x1="59766" y1="64941" x2="75146" y2="99951"/>
                        <a14:foregroundMark x1="58447" y1="63379" x2="67969" y2="72119"/>
                        <a14:foregroundMark x1="56836" y1="63086" x2="77783" y2="98877"/>
                        <a14:foregroundMark x1="77783" y1="98877" x2="77783" y2="98877"/>
                        <a14:foregroundMark x1="66113" y1="72900" x2="75391" y2="97559"/>
                        <a14:foregroundMark x1="71191" y1="76074" x2="57910" y2="64404"/>
                        <a14:foregroundMark x1="71191" y1="75293" x2="58447" y2="63379"/>
                        <a14:foregroundMark x1="59229" y1="63916" x2="73047" y2="74219"/>
                        <a14:foregroundMark x1="57910" y1="63379" x2="65088" y2="65771"/>
                      </a14:backgroundRemoval>
                    </a14:imgEffect>
                  </a14:imgLayer>
                </a14:imgProps>
              </a:ext>
            </a:extLst>
          </a:blip>
          <a:stretch>
            <a:fillRect/>
          </a:stretch>
        </p:blipFill>
        <p:spPr>
          <a:xfrm>
            <a:off x="74443" y="3308634"/>
            <a:ext cx="1197786" cy="1197786"/>
          </a:xfrm>
          <a:prstGeom prst="rect">
            <a:avLst/>
          </a:prstGeom>
        </p:spPr>
      </p:pic>
      <p:pic>
        <p:nvPicPr>
          <p:cNvPr id="100" name="Image 99">
            <a:extLst>
              <a:ext uri="{FF2B5EF4-FFF2-40B4-BE49-F238E27FC236}">
                <a16:creationId xmlns:a16="http://schemas.microsoft.com/office/drawing/2014/main" id="{0B6DEC48-33C7-CFDA-D409-C64C67323B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7634" y="2223720"/>
            <a:ext cx="272150" cy="272150"/>
          </a:xfrm>
          <a:prstGeom prst="rect">
            <a:avLst/>
          </a:prstGeom>
        </p:spPr>
      </p:pic>
      <p:pic>
        <p:nvPicPr>
          <p:cNvPr id="101" name="Image 100">
            <a:extLst>
              <a:ext uri="{FF2B5EF4-FFF2-40B4-BE49-F238E27FC236}">
                <a16:creationId xmlns:a16="http://schemas.microsoft.com/office/drawing/2014/main" id="{5D22DC83-EF78-C232-3183-9E92AC125D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2232" y="1733944"/>
            <a:ext cx="272150" cy="272150"/>
          </a:xfrm>
          <a:prstGeom prst="rect">
            <a:avLst/>
          </a:prstGeom>
        </p:spPr>
      </p:pic>
      <p:pic>
        <p:nvPicPr>
          <p:cNvPr id="2" name="Image 1">
            <a:extLst>
              <a:ext uri="{FF2B5EF4-FFF2-40B4-BE49-F238E27FC236}">
                <a16:creationId xmlns:a16="http://schemas.microsoft.com/office/drawing/2014/main" id="{6BA0650E-227E-A0E7-314D-4DF66FC1EB2B}"/>
              </a:ext>
            </a:extLst>
          </p:cNvPr>
          <p:cNvPicPr>
            <a:picLocks noChangeAspect="1"/>
          </p:cNvPicPr>
          <p:nvPr/>
        </p:nvPicPr>
        <p:blipFill>
          <a:blip r:embed="rId11">
            <a:duotone>
              <a:schemeClr val="accent2">
                <a:shade val="45000"/>
                <a:satMod val="135000"/>
              </a:schemeClr>
              <a:prstClr val="white"/>
            </a:duotone>
          </a:blip>
          <a:stretch>
            <a:fillRect/>
          </a:stretch>
        </p:blipFill>
        <p:spPr>
          <a:xfrm>
            <a:off x="6839814" y="776358"/>
            <a:ext cx="324474" cy="297805"/>
          </a:xfrm>
          <a:prstGeom prst="rect">
            <a:avLst/>
          </a:prstGeom>
        </p:spPr>
      </p:pic>
      <p:sp>
        <p:nvSpPr>
          <p:cNvPr id="3" name="ZoneTexte 2">
            <a:extLst>
              <a:ext uri="{FF2B5EF4-FFF2-40B4-BE49-F238E27FC236}">
                <a16:creationId xmlns:a16="http://schemas.microsoft.com/office/drawing/2014/main" id="{39725FD0-8258-81DF-11CA-A53E15D27164}"/>
              </a:ext>
            </a:extLst>
          </p:cNvPr>
          <p:cNvSpPr txBox="1"/>
          <p:nvPr/>
        </p:nvSpPr>
        <p:spPr>
          <a:xfrm>
            <a:off x="7164288" y="740916"/>
            <a:ext cx="1672586" cy="338554"/>
          </a:xfrm>
          <a:prstGeom prst="rect">
            <a:avLst/>
          </a:prstGeom>
          <a:noFill/>
        </p:spPr>
        <p:txBody>
          <a:bodyPr wrap="square">
            <a:spAutoFit/>
          </a:bodyPr>
          <a:lstStyle/>
          <a:p>
            <a:pPr algn="ctr"/>
            <a:r>
              <a:rPr lang="fr-FR" sz="800" dirty="0">
                <a:solidFill>
                  <a:schemeClr val="accent6"/>
                </a:solidFill>
                <a:latin typeface="Marianne" panose="02000000000000000000" pitchFamily="2" charset="0"/>
              </a:rPr>
              <a:t>Informations d’activité pour la prime d’activité du DJ </a:t>
            </a:r>
            <a:endParaRPr lang="fr-FR" sz="800" dirty="0"/>
          </a:p>
        </p:txBody>
      </p:sp>
      <p:sp>
        <p:nvSpPr>
          <p:cNvPr id="5" name="Rectangle : coins arrondis 4">
            <a:extLst>
              <a:ext uri="{FF2B5EF4-FFF2-40B4-BE49-F238E27FC236}">
                <a16:creationId xmlns:a16="http://schemas.microsoft.com/office/drawing/2014/main" id="{4D2211CF-4E56-3CE0-2761-27D595B3E519}"/>
              </a:ext>
            </a:extLst>
          </p:cNvPr>
          <p:cNvSpPr/>
          <p:nvPr/>
        </p:nvSpPr>
        <p:spPr>
          <a:xfrm>
            <a:off x="-54585" y="2503582"/>
            <a:ext cx="1462501" cy="3278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rgbClr val="00B050"/>
                </a:solidFill>
                <a:latin typeface="Marianne" panose="02000000000000000000" pitchFamily="2" charset="0"/>
              </a:rPr>
              <a:t>Patient</a:t>
            </a:r>
          </a:p>
        </p:txBody>
      </p:sp>
    </p:spTree>
    <p:extLst>
      <p:ext uri="{BB962C8B-B14F-4D97-AF65-F5344CB8AC3E}">
        <p14:creationId xmlns:p14="http://schemas.microsoft.com/office/powerpoint/2010/main" val="268856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00C8-E8DB-45CE-82DA-F9ADE89713A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AD9565-F892-B71B-8DA1-377CB0A5DCE5}"/>
              </a:ext>
            </a:extLst>
          </p:cNvPr>
          <p:cNvSpPr>
            <a:spLocks noGrp="1"/>
          </p:cNvSpPr>
          <p:nvPr>
            <p:ph type="body" sz="quarter" idx="13"/>
          </p:nvPr>
        </p:nvSpPr>
        <p:spPr/>
        <p:txBody>
          <a:bodyPr/>
          <a:lstStyle/>
          <a:p>
            <a:endParaRPr lang="fr-FR" sz="2000" dirty="0"/>
          </a:p>
          <a:p>
            <a:pPr marL="0">
              <a:lnSpc>
                <a:spcPct val="150000"/>
              </a:lnSpc>
              <a:tabLst>
                <a:tab pos="457200" algn="l"/>
              </a:tabLst>
            </a:pPr>
            <a:r>
              <a:rPr lang="fr-FR" sz="2000" dirty="0">
                <a:ea typeface="Times New Roman" panose="02020603050405020304" pitchFamily="18" charset="0"/>
                <a:cs typeface="Aptos" panose="020B0004020202020204" pitchFamily="34" charset="0"/>
              </a:rPr>
              <a:t>Rappels généraux sur la réforme </a:t>
            </a:r>
            <a:br>
              <a:rPr lang="fr-FR" sz="2000" dirty="0">
                <a:ea typeface="Times New Roman" panose="02020603050405020304" pitchFamily="18" charset="0"/>
                <a:cs typeface="Aptos" panose="020B0004020202020204" pitchFamily="34" charset="0"/>
              </a:rPr>
            </a:br>
            <a:endParaRPr lang="fr-FR" sz="2000" dirty="0"/>
          </a:p>
          <a:p>
            <a:endParaRPr lang="fr-FR" sz="2000" dirty="0"/>
          </a:p>
        </p:txBody>
      </p:sp>
      <p:sp>
        <p:nvSpPr>
          <p:cNvPr id="3" name="Espace réservé de la date 2">
            <a:extLst>
              <a:ext uri="{FF2B5EF4-FFF2-40B4-BE49-F238E27FC236}">
                <a16:creationId xmlns:a16="http://schemas.microsoft.com/office/drawing/2014/main" id="{61007FEA-B5C4-46C4-01A8-5A3586055A49}"/>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0A608D50-6C42-4581-EB13-605FDED0E373}"/>
              </a:ext>
            </a:extLst>
          </p:cNvPr>
          <p:cNvSpPr>
            <a:spLocks noGrp="1"/>
          </p:cNvSpPr>
          <p:nvPr>
            <p:ph type="sldNum" sz="quarter" idx="4"/>
          </p:nvPr>
        </p:nvSpPr>
        <p:spPr/>
        <p:txBody>
          <a:bodyPr/>
          <a:lstStyle/>
          <a:p>
            <a:fld id="{733122C9-A0B9-462F-8757-0847AD287B63}" type="slidenum">
              <a:rPr lang="fr-FR" smtClean="0"/>
              <a:pPr/>
              <a:t>2</a:t>
            </a:fld>
            <a:endParaRPr lang="fr-FR"/>
          </a:p>
        </p:txBody>
      </p:sp>
      <p:sp>
        <p:nvSpPr>
          <p:cNvPr id="5" name="Espace réservé du pied de page 4">
            <a:extLst>
              <a:ext uri="{FF2B5EF4-FFF2-40B4-BE49-F238E27FC236}">
                <a16:creationId xmlns:a16="http://schemas.microsoft.com/office/drawing/2014/main" id="{748AF00E-EC06-48E5-4EA5-2BA9A2FE7665}"/>
              </a:ext>
            </a:extLst>
          </p:cNvPr>
          <p:cNvSpPr>
            <a:spLocks noGrp="1"/>
          </p:cNvSpPr>
          <p:nvPr>
            <p:ph type="ftr" sz="quarter" idx="3"/>
          </p:nvPr>
        </p:nvSpPr>
        <p:spPr/>
        <p:txBody>
          <a:bodyPr/>
          <a:lstStyle/>
          <a:p>
            <a:r>
              <a:rPr lang="fr-FR"/>
              <a:t>Direction générale de l’offre de soins</a:t>
            </a:r>
          </a:p>
        </p:txBody>
      </p:sp>
    </p:spTree>
    <p:extLst>
      <p:ext uri="{BB962C8B-B14F-4D97-AF65-F5344CB8AC3E}">
        <p14:creationId xmlns:p14="http://schemas.microsoft.com/office/powerpoint/2010/main" val="295418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2F0B-10D4-79B2-337F-F8EED319A410}"/>
            </a:ext>
          </a:extLst>
        </p:cNvPr>
        <p:cNvGrpSpPr/>
        <p:nvPr/>
      </p:nvGrpSpPr>
      <p:grpSpPr>
        <a:xfrm>
          <a:off x="0" y="0"/>
          <a:ext cx="0" cy="0"/>
          <a:chOff x="0" y="0"/>
          <a:chExt cx="0" cy="0"/>
        </a:xfrm>
      </p:grpSpPr>
      <p:sp>
        <p:nvSpPr>
          <p:cNvPr id="28" name="Titre 9">
            <a:extLst>
              <a:ext uri="{FF2B5EF4-FFF2-40B4-BE49-F238E27FC236}">
                <a16:creationId xmlns:a16="http://schemas.microsoft.com/office/drawing/2014/main" id="{8168E9E7-5F99-EC81-7B15-66813C552BD0}"/>
              </a:ext>
            </a:extLst>
          </p:cNvPr>
          <p:cNvSpPr txBox="1">
            <a:spLocks/>
          </p:cNvSpPr>
          <p:nvPr/>
        </p:nvSpPr>
        <p:spPr>
          <a:xfrm>
            <a:off x="1590457" y="385157"/>
            <a:ext cx="6126530" cy="418637"/>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ctr"/>
            <a:r>
              <a:rPr lang="fr-FR" sz="1800" dirty="0">
                <a:solidFill>
                  <a:schemeClr val="accent6"/>
                </a:solidFill>
                <a:highlight>
                  <a:srgbClr val="C7EBF2"/>
                </a:highlight>
                <a:latin typeface="Marianne"/>
              </a:rPr>
              <a:t>Calendrier de la réforme</a:t>
            </a:r>
            <a:endParaRPr lang="fr-FR" sz="1800" dirty="0">
              <a:solidFill>
                <a:schemeClr val="bg2"/>
              </a:solidFill>
            </a:endParaRPr>
          </a:p>
        </p:txBody>
      </p:sp>
      <p:sp>
        <p:nvSpPr>
          <p:cNvPr id="75" name="Rectangle 74">
            <a:extLst>
              <a:ext uri="{FF2B5EF4-FFF2-40B4-BE49-F238E27FC236}">
                <a16:creationId xmlns:a16="http://schemas.microsoft.com/office/drawing/2014/main" id="{6BFC19F8-3694-1165-9F9E-5DD1314A09D8}"/>
              </a:ext>
            </a:extLst>
          </p:cNvPr>
          <p:cNvSpPr/>
          <p:nvPr/>
        </p:nvSpPr>
        <p:spPr>
          <a:xfrm rot="16200000">
            <a:off x="-57795" y="2013475"/>
            <a:ext cx="1033462" cy="235851"/>
          </a:xfrm>
          <a:prstGeom prst="rect">
            <a:avLst/>
          </a:prstGeom>
          <a:noFill/>
          <a:ln w="25400" cap="flat" cmpd="sng" algn="ctr">
            <a:no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0" u="none" strike="noStrike" kern="1200" cap="none" spc="0" normalizeH="0" baseline="0" noProof="0" dirty="0">
                <a:ln>
                  <a:noFill/>
                </a:ln>
                <a:solidFill>
                  <a:srgbClr val="000091"/>
                </a:solidFill>
                <a:effectLst/>
                <a:uLnTx/>
                <a:uFillTx/>
                <a:latin typeface="Marianne" panose="02000000000000000000" pitchFamily="2" charset="0"/>
                <a:ea typeface="+mn-ea"/>
                <a:cs typeface="Calibri" panose="020F0502020204030204" pitchFamily="34" charset="0"/>
              </a:rPr>
              <a:t>NATIONAL</a:t>
            </a:r>
          </a:p>
        </p:txBody>
      </p:sp>
      <p:sp>
        <p:nvSpPr>
          <p:cNvPr id="76" name="Rectangle 75">
            <a:extLst>
              <a:ext uri="{FF2B5EF4-FFF2-40B4-BE49-F238E27FC236}">
                <a16:creationId xmlns:a16="http://schemas.microsoft.com/office/drawing/2014/main" id="{3B70E1BC-7109-260C-58F3-4F0B081D0AD8}"/>
              </a:ext>
            </a:extLst>
          </p:cNvPr>
          <p:cNvSpPr/>
          <p:nvPr/>
        </p:nvSpPr>
        <p:spPr>
          <a:xfrm rot="16200000">
            <a:off x="-62105" y="3838796"/>
            <a:ext cx="1033462" cy="235851"/>
          </a:xfrm>
          <a:prstGeom prst="rect">
            <a:avLst/>
          </a:prstGeom>
          <a:noFill/>
          <a:ln w="25400" cap="flat" cmpd="sng" algn="ctr">
            <a:no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LOCAL</a:t>
            </a:r>
          </a:p>
        </p:txBody>
      </p:sp>
      <p:sp>
        <p:nvSpPr>
          <p:cNvPr id="77" name="Triangle isocèle 76">
            <a:extLst>
              <a:ext uri="{FF2B5EF4-FFF2-40B4-BE49-F238E27FC236}">
                <a16:creationId xmlns:a16="http://schemas.microsoft.com/office/drawing/2014/main" id="{04926463-6599-2598-844F-48865127AE77}"/>
              </a:ext>
            </a:extLst>
          </p:cNvPr>
          <p:cNvSpPr/>
          <p:nvPr/>
        </p:nvSpPr>
        <p:spPr>
          <a:xfrm rot="5400000">
            <a:off x="8536580" y="3010833"/>
            <a:ext cx="148770" cy="230071"/>
          </a:xfrm>
          <a:prstGeom prst="triangle">
            <a:avLst/>
          </a:prstGeom>
          <a:solidFill>
            <a:srgbClr val="000000">
              <a:lumMod val="85000"/>
              <a:lumOff val="15000"/>
            </a:srgbClr>
          </a:solidFill>
          <a:ln w="25400" cap="flat" cmpd="sng" algn="ctr">
            <a:no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p:txBody>
      </p:sp>
      <p:cxnSp>
        <p:nvCxnSpPr>
          <p:cNvPr id="79" name="Connecteur droit 78">
            <a:extLst>
              <a:ext uri="{FF2B5EF4-FFF2-40B4-BE49-F238E27FC236}">
                <a16:creationId xmlns:a16="http://schemas.microsoft.com/office/drawing/2014/main" id="{98EAF978-8E6A-26E9-051D-30CC7995F9CA}"/>
              </a:ext>
            </a:extLst>
          </p:cNvPr>
          <p:cNvCxnSpPr>
            <a:cxnSpLocks/>
          </p:cNvCxnSpPr>
          <p:nvPr/>
        </p:nvCxnSpPr>
        <p:spPr>
          <a:xfrm>
            <a:off x="655934" y="3126539"/>
            <a:ext cx="7936378" cy="0"/>
          </a:xfrm>
          <a:prstGeom prst="line">
            <a:avLst/>
          </a:prstGeom>
          <a:noFill/>
          <a:ln w="28575" cap="flat" cmpd="sng" algn="ctr">
            <a:solidFill>
              <a:srgbClr val="000000">
                <a:lumMod val="85000"/>
                <a:lumOff val="15000"/>
              </a:srgbClr>
            </a:solidFill>
            <a:prstDash val="solid"/>
          </a:ln>
          <a:effectLst/>
        </p:spPr>
      </p:cxnSp>
      <p:sp>
        <p:nvSpPr>
          <p:cNvPr id="82" name="Rectangle : avec coins arrondis en diagonale 81">
            <a:extLst>
              <a:ext uri="{FF2B5EF4-FFF2-40B4-BE49-F238E27FC236}">
                <a16:creationId xmlns:a16="http://schemas.microsoft.com/office/drawing/2014/main" id="{ABA93D7A-377B-87AF-848E-F43105E7E34B}"/>
              </a:ext>
            </a:extLst>
          </p:cNvPr>
          <p:cNvSpPr/>
          <p:nvPr/>
        </p:nvSpPr>
        <p:spPr>
          <a:xfrm>
            <a:off x="1267812" y="3628183"/>
            <a:ext cx="1080000" cy="900000"/>
          </a:xfrm>
          <a:prstGeom prst="round2DiagRect">
            <a:avLst/>
          </a:prstGeom>
          <a:noFill/>
          <a:ln w="6350" cap="flat" cmpd="sng" algn="ctr">
            <a:solidFill>
              <a:srgbClr val="000000">
                <a:lumMod val="50000"/>
                <a:lumOff val="50000"/>
              </a:srgbClr>
            </a:solidFill>
            <a:prstDash val="solid"/>
          </a:ln>
          <a:effectLst/>
        </p:spPr>
        <p:txBody>
          <a:bodyPr lIns="36000" rIns="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541338" rtl="0" eaLnBrk="1" fontAlgn="auto" latinLnBrk="0" hangingPunct="1">
              <a:lnSpc>
                <a:spcPct val="110000"/>
              </a:lnSpc>
              <a:spcBef>
                <a:spcPts val="0"/>
              </a:spcBef>
              <a:spcAft>
                <a:spcPts val="600"/>
              </a:spcAft>
              <a:buClrTx/>
              <a:buSzTx/>
              <a:buFontTx/>
              <a:buNone/>
              <a:tabLst/>
              <a:defRPr/>
            </a:pPr>
            <a:r>
              <a:rPr kumimoji="0" lang="fr-FR" sz="800" b="0" i="0" u="none" strike="noStrike" kern="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Démarrage des </a:t>
            </a:r>
            <a:r>
              <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campagnes d’agrément des terrains de stages</a:t>
            </a:r>
          </a:p>
        </p:txBody>
      </p:sp>
      <p:cxnSp>
        <p:nvCxnSpPr>
          <p:cNvPr id="83" name="Connecteur droit 82">
            <a:extLst>
              <a:ext uri="{FF2B5EF4-FFF2-40B4-BE49-F238E27FC236}">
                <a16:creationId xmlns:a16="http://schemas.microsoft.com/office/drawing/2014/main" id="{73233474-00C8-3E42-362F-9624B0D98A86}"/>
              </a:ext>
            </a:extLst>
          </p:cNvPr>
          <p:cNvCxnSpPr>
            <a:cxnSpLocks/>
            <a:stCxn id="137" idx="4"/>
            <a:endCxn id="82" idx="3"/>
          </p:cNvCxnSpPr>
          <p:nvPr/>
        </p:nvCxnSpPr>
        <p:spPr>
          <a:xfrm>
            <a:off x="1572164" y="3199040"/>
            <a:ext cx="235648" cy="429143"/>
          </a:xfrm>
          <a:prstGeom prst="line">
            <a:avLst/>
          </a:prstGeom>
          <a:noFill/>
          <a:ln w="9525" cap="flat" cmpd="sng" algn="ctr">
            <a:solidFill>
              <a:srgbClr val="000000">
                <a:lumMod val="50000"/>
                <a:lumOff val="50000"/>
              </a:srgbClr>
            </a:solidFill>
            <a:prstDash val="solid"/>
          </a:ln>
          <a:effectLst/>
        </p:spPr>
      </p:cxnSp>
      <p:sp>
        <p:nvSpPr>
          <p:cNvPr id="84" name="Ellipse 83">
            <a:extLst>
              <a:ext uri="{FF2B5EF4-FFF2-40B4-BE49-F238E27FC236}">
                <a16:creationId xmlns:a16="http://schemas.microsoft.com/office/drawing/2014/main" id="{E9DA1319-A246-3030-3B26-804C0D11415C}"/>
              </a:ext>
            </a:extLst>
          </p:cNvPr>
          <p:cNvSpPr/>
          <p:nvPr/>
        </p:nvSpPr>
        <p:spPr>
          <a:xfrm>
            <a:off x="5761555" y="3038754"/>
            <a:ext cx="164337" cy="148770"/>
          </a:xfrm>
          <a:prstGeom prst="ellipse">
            <a:avLst/>
          </a:prstGeom>
          <a:solidFill>
            <a:srgbClr val="000000">
              <a:lumMod val="50000"/>
              <a:lumOff val="50000"/>
            </a:srgbClr>
          </a:solidFill>
          <a:ln w="25400" cap="flat" cmpd="sng" algn="ctr">
            <a:solidFill>
              <a:srgbClr val="000000">
                <a:lumMod val="50000"/>
                <a:lumOff val="50000"/>
              </a:srgbClr>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lumMod val="50000"/>
                    <a:lumOff val="50000"/>
                  </a:srgbClr>
                </a:solidFill>
                <a:effectLst/>
                <a:uLnTx/>
                <a:uFillTx/>
                <a:latin typeface="Marianne" panose="02000000000000000000" pitchFamily="2" charset="0"/>
                <a:ea typeface="+mn-ea"/>
                <a:cs typeface="+mn-cs"/>
              </a:rPr>
              <a:t>5</a:t>
            </a:r>
          </a:p>
        </p:txBody>
      </p:sp>
      <p:sp>
        <p:nvSpPr>
          <p:cNvPr id="85" name="Rectangle : avec coins arrondis en diagonale 84">
            <a:extLst>
              <a:ext uri="{FF2B5EF4-FFF2-40B4-BE49-F238E27FC236}">
                <a16:creationId xmlns:a16="http://schemas.microsoft.com/office/drawing/2014/main" id="{417FE1C6-29B3-3EED-9385-0334AF81364E}"/>
              </a:ext>
            </a:extLst>
          </p:cNvPr>
          <p:cNvSpPr/>
          <p:nvPr/>
        </p:nvSpPr>
        <p:spPr>
          <a:xfrm>
            <a:off x="5562730" y="3619491"/>
            <a:ext cx="1080000" cy="900000"/>
          </a:xfrm>
          <a:prstGeom prst="round2DiagRect">
            <a:avLst/>
          </a:prstGeom>
          <a:noFill/>
          <a:ln w="6350" cap="flat" cmpd="sng" algn="ctr">
            <a:solidFill>
              <a:srgbClr val="000000">
                <a:lumMod val="50000"/>
                <a:lumOff val="50000"/>
              </a:srgbClr>
            </a:solidFill>
            <a:prstDash val="solid"/>
          </a:ln>
          <a:effectLst/>
        </p:spPr>
        <p:txBody>
          <a:bodyPr lIns="36000" rIns="3600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541338" rtl="0" eaLnBrk="1" fontAlgn="auto" latinLnBrk="0" hangingPunct="1">
              <a:lnSpc>
                <a:spcPct val="110000"/>
              </a:lnSpc>
              <a:spcBef>
                <a:spcPts val="0"/>
              </a:spcBef>
              <a:spcAft>
                <a:spcPts val="600"/>
              </a:spcAft>
              <a:buClrTx/>
              <a:buSzTx/>
              <a:buFontTx/>
              <a:buNone/>
              <a:tabLst/>
              <a:defRPr/>
            </a:pPr>
            <a:r>
              <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S PGothic" pitchFamily="34" charset="-128"/>
                <a:cs typeface="Calibri" panose="020F0502020204030204" pitchFamily="34" charset="0"/>
              </a:rPr>
              <a:t>Choix de stages </a:t>
            </a:r>
            <a:r>
              <a:rPr kumimoji="0" lang="fr-FR" sz="800" b="0" i="0" u="none" strike="noStrike" kern="0" cap="none" spc="0" normalizeH="0" baseline="0" noProof="0" dirty="0">
                <a:ln>
                  <a:noFill/>
                </a:ln>
                <a:solidFill>
                  <a:srgbClr val="000000"/>
                </a:solidFill>
                <a:effectLst/>
                <a:uLnTx/>
                <a:uFillTx/>
                <a:latin typeface="Marianne" panose="02000000000000000000" pitchFamily="2" charset="0"/>
                <a:ea typeface="MS PGothic" pitchFamily="34" charset="-128"/>
                <a:cs typeface="Calibri" panose="020F0502020204030204" pitchFamily="34" charset="0"/>
              </a:rPr>
              <a:t>des DJ-MG</a:t>
            </a:r>
            <a:endPar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S PGothic" pitchFamily="34" charset="-128"/>
              <a:cs typeface="Calibri" panose="020F0502020204030204" pitchFamily="34" charset="0"/>
            </a:endParaRPr>
          </a:p>
        </p:txBody>
      </p:sp>
      <p:cxnSp>
        <p:nvCxnSpPr>
          <p:cNvPr id="87" name="Connecteur droit 86">
            <a:extLst>
              <a:ext uri="{FF2B5EF4-FFF2-40B4-BE49-F238E27FC236}">
                <a16:creationId xmlns:a16="http://schemas.microsoft.com/office/drawing/2014/main" id="{D5D0D6C3-4CD5-2721-A9B8-FA306E2789ED}"/>
              </a:ext>
            </a:extLst>
          </p:cNvPr>
          <p:cNvCxnSpPr>
            <a:cxnSpLocks/>
            <a:stCxn id="84" idx="5"/>
            <a:endCxn id="85" idx="3"/>
          </p:cNvCxnSpPr>
          <p:nvPr/>
        </p:nvCxnSpPr>
        <p:spPr>
          <a:xfrm>
            <a:off x="5901825" y="3165737"/>
            <a:ext cx="200905" cy="453754"/>
          </a:xfrm>
          <a:prstGeom prst="line">
            <a:avLst/>
          </a:prstGeom>
          <a:noFill/>
          <a:ln w="9525" cap="flat" cmpd="sng" algn="ctr">
            <a:solidFill>
              <a:srgbClr val="000000">
                <a:lumMod val="50000"/>
                <a:lumOff val="50000"/>
              </a:srgbClr>
            </a:solidFill>
            <a:prstDash val="solid"/>
          </a:ln>
          <a:effectLst/>
        </p:spPr>
      </p:cxnSp>
      <p:sp>
        <p:nvSpPr>
          <p:cNvPr id="88" name="Ellipse 87">
            <a:extLst>
              <a:ext uri="{FF2B5EF4-FFF2-40B4-BE49-F238E27FC236}">
                <a16:creationId xmlns:a16="http://schemas.microsoft.com/office/drawing/2014/main" id="{C1372E71-B878-4ADE-9080-FF62A5329F10}"/>
              </a:ext>
            </a:extLst>
          </p:cNvPr>
          <p:cNvSpPr/>
          <p:nvPr/>
        </p:nvSpPr>
        <p:spPr>
          <a:xfrm>
            <a:off x="6911589" y="3030368"/>
            <a:ext cx="164337" cy="148770"/>
          </a:xfrm>
          <a:prstGeom prst="ellipse">
            <a:avLst/>
          </a:prstGeom>
          <a:solidFill>
            <a:srgbClr val="000000">
              <a:lumMod val="50000"/>
              <a:lumOff val="50000"/>
            </a:srgbClr>
          </a:solidFill>
          <a:ln w="25400" cap="flat" cmpd="sng" algn="ctr">
            <a:solidFill>
              <a:srgbClr val="000000">
                <a:lumMod val="50000"/>
                <a:lumOff val="50000"/>
              </a:srgbClr>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lumMod val="50000"/>
                    <a:lumOff val="50000"/>
                  </a:srgbClr>
                </a:solidFill>
                <a:effectLst/>
                <a:uLnTx/>
                <a:uFillTx/>
                <a:latin typeface="Marianne" panose="02000000000000000000" pitchFamily="2" charset="0"/>
                <a:ea typeface="+mn-ea"/>
                <a:cs typeface="+mn-cs"/>
              </a:rPr>
              <a:t>5</a:t>
            </a:r>
          </a:p>
        </p:txBody>
      </p:sp>
      <p:sp>
        <p:nvSpPr>
          <p:cNvPr id="89" name="Rectangle : avec coins arrondis en diagonale 88">
            <a:extLst>
              <a:ext uri="{FF2B5EF4-FFF2-40B4-BE49-F238E27FC236}">
                <a16:creationId xmlns:a16="http://schemas.microsoft.com/office/drawing/2014/main" id="{B4FD40A1-540D-D54D-9153-07DC3926E97E}"/>
              </a:ext>
            </a:extLst>
          </p:cNvPr>
          <p:cNvSpPr/>
          <p:nvPr/>
        </p:nvSpPr>
        <p:spPr>
          <a:xfrm>
            <a:off x="6796189" y="3615141"/>
            <a:ext cx="1080000" cy="900000"/>
          </a:xfrm>
          <a:prstGeom prst="round2DiagRect">
            <a:avLst/>
          </a:prstGeom>
          <a:noFill/>
          <a:ln w="6350" cap="flat" cmpd="sng" algn="ctr">
            <a:solidFill>
              <a:srgbClr val="000000">
                <a:lumMod val="50000"/>
                <a:lumOff val="50000"/>
              </a:srgbClr>
            </a:solidFill>
            <a:prstDash val="solid"/>
          </a:ln>
          <a:effectLst/>
        </p:spPr>
        <p:txBody>
          <a:bodyPr lIns="36000" rIns="3600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541338" rtl="0" eaLnBrk="1" fontAlgn="auto" latinLnBrk="0" hangingPunct="1">
              <a:lnSpc>
                <a:spcPct val="110000"/>
              </a:lnSpc>
              <a:spcBef>
                <a:spcPts val="0"/>
              </a:spcBef>
              <a:spcAft>
                <a:spcPts val="600"/>
              </a:spcAft>
              <a:buClrTx/>
              <a:buSzTx/>
              <a:buFontTx/>
              <a:buNone/>
              <a:tabLst/>
              <a:defRPr/>
            </a:pPr>
            <a:r>
              <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S PGothic" pitchFamily="34" charset="-128"/>
                <a:cs typeface="Calibri" panose="020F0502020204030204" pitchFamily="34" charset="0"/>
              </a:rPr>
              <a:t>Prise de poste des premiers DJ-MG </a:t>
            </a:r>
            <a:r>
              <a:rPr kumimoji="0" lang="fr-FR" sz="800" b="0" i="0" u="none" strike="noStrike" kern="0" cap="none" spc="0" normalizeH="0" baseline="0" noProof="0" dirty="0">
                <a:ln>
                  <a:noFill/>
                </a:ln>
                <a:solidFill>
                  <a:srgbClr val="000000"/>
                </a:solidFill>
                <a:effectLst/>
                <a:uLnTx/>
                <a:uFillTx/>
                <a:latin typeface="Marianne" panose="02000000000000000000" pitchFamily="2" charset="0"/>
                <a:ea typeface="MS PGothic" pitchFamily="34" charset="-128"/>
                <a:cs typeface="Calibri" panose="020F0502020204030204" pitchFamily="34" charset="0"/>
              </a:rPr>
              <a:t>dans les cabinets </a:t>
            </a:r>
            <a:endPar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S PGothic" pitchFamily="34" charset="-128"/>
              <a:cs typeface="Calibri" panose="020F0502020204030204" pitchFamily="34" charset="0"/>
            </a:endParaRPr>
          </a:p>
        </p:txBody>
      </p:sp>
      <p:cxnSp>
        <p:nvCxnSpPr>
          <p:cNvPr id="92" name="Connecteur droit 91">
            <a:extLst>
              <a:ext uri="{FF2B5EF4-FFF2-40B4-BE49-F238E27FC236}">
                <a16:creationId xmlns:a16="http://schemas.microsoft.com/office/drawing/2014/main" id="{6C82240D-501E-88DA-F184-2171B6D51E59}"/>
              </a:ext>
            </a:extLst>
          </p:cNvPr>
          <p:cNvCxnSpPr>
            <a:cxnSpLocks/>
            <a:stCxn id="88" idx="4"/>
            <a:endCxn id="89" idx="3"/>
          </p:cNvCxnSpPr>
          <p:nvPr/>
        </p:nvCxnSpPr>
        <p:spPr>
          <a:xfrm>
            <a:off x="6993758" y="3179138"/>
            <a:ext cx="342431" cy="436003"/>
          </a:xfrm>
          <a:prstGeom prst="line">
            <a:avLst/>
          </a:prstGeom>
          <a:noFill/>
          <a:ln w="9525" cap="flat" cmpd="sng" algn="ctr">
            <a:solidFill>
              <a:srgbClr val="000000">
                <a:lumMod val="50000"/>
                <a:lumOff val="50000"/>
              </a:srgbClr>
            </a:solidFill>
            <a:prstDash val="solid"/>
          </a:ln>
          <a:effectLst/>
        </p:spPr>
      </p:cxnSp>
      <p:sp>
        <p:nvSpPr>
          <p:cNvPr id="93" name="Ellipse 92">
            <a:extLst>
              <a:ext uri="{FF2B5EF4-FFF2-40B4-BE49-F238E27FC236}">
                <a16:creationId xmlns:a16="http://schemas.microsoft.com/office/drawing/2014/main" id="{297A8ACA-7CB2-F1A9-843D-8AB475B180BE}"/>
              </a:ext>
            </a:extLst>
          </p:cNvPr>
          <p:cNvSpPr/>
          <p:nvPr/>
        </p:nvSpPr>
        <p:spPr>
          <a:xfrm>
            <a:off x="878838" y="3056457"/>
            <a:ext cx="164337" cy="148770"/>
          </a:xfrm>
          <a:prstGeom prst="ellipse">
            <a:avLst/>
          </a:prstGeom>
          <a:solidFill>
            <a:srgbClr val="000091"/>
          </a:solidFill>
          <a:ln w="25400" cap="flat" cmpd="sng" algn="ctr">
            <a:solidFill>
              <a:srgbClr val="000091"/>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1</a:t>
            </a:r>
          </a:p>
        </p:txBody>
      </p:sp>
      <p:sp>
        <p:nvSpPr>
          <p:cNvPr id="94" name="Ellipse 93">
            <a:extLst>
              <a:ext uri="{FF2B5EF4-FFF2-40B4-BE49-F238E27FC236}">
                <a16:creationId xmlns:a16="http://schemas.microsoft.com/office/drawing/2014/main" id="{35BA457A-F189-7CF5-A27E-1A7013352F71}"/>
              </a:ext>
            </a:extLst>
          </p:cNvPr>
          <p:cNvSpPr/>
          <p:nvPr/>
        </p:nvSpPr>
        <p:spPr>
          <a:xfrm>
            <a:off x="2195419" y="3057663"/>
            <a:ext cx="164337" cy="148770"/>
          </a:xfrm>
          <a:prstGeom prst="ellipse">
            <a:avLst/>
          </a:prstGeom>
          <a:solidFill>
            <a:srgbClr val="000091"/>
          </a:solidFill>
          <a:ln w="25400" cap="flat" cmpd="sng" algn="ctr">
            <a:solidFill>
              <a:srgbClr val="000091"/>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2</a:t>
            </a:r>
          </a:p>
        </p:txBody>
      </p:sp>
      <p:sp>
        <p:nvSpPr>
          <p:cNvPr id="96" name="Rectangle : avec coins arrondis en diagonale 95">
            <a:extLst>
              <a:ext uri="{FF2B5EF4-FFF2-40B4-BE49-F238E27FC236}">
                <a16:creationId xmlns:a16="http://schemas.microsoft.com/office/drawing/2014/main" id="{2547EEC9-1A97-B565-56BE-57DEBF2B4D9C}"/>
              </a:ext>
            </a:extLst>
          </p:cNvPr>
          <p:cNvSpPr/>
          <p:nvPr/>
        </p:nvSpPr>
        <p:spPr>
          <a:xfrm>
            <a:off x="733918" y="1391419"/>
            <a:ext cx="1144979" cy="1147495"/>
          </a:xfrm>
          <a:prstGeom prst="round2DiagRect">
            <a:avLst/>
          </a:prstGeom>
          <a:noFill/>
          <a:ln w="6350" cap="flat" cmpd="sng" algn="ctr">
            <a:solidFill>
              <a:srgbClr val="000000">
                <a:lumMod val="50000"/>
                <a:lumOff val="50000"/>
              </a:srgbClr>
            </a:solidFill>
            <a:prstDash val="solid"/>
          </a:ln>
          <a:effectLst/>
        </p:spPr>
        <p:txBody>
          <a:bodyPr lIns="36000" rIns="3600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lang="fr-FR" sz="800" b="1" kern="0" dirty="0">
                <a:solidFill>
                  <a:srgbClr val="000091"/>
                </a:solidFill>
                <a:latin typeface="Marianne" panose="02000000000000000000" pitchFamily="2" charset="0"/>
                <a:cs typeface="Calibri" panose="020F0502020204030204" pitchFamily="34" charset="0"/>
              </a:rPr>
              <a:t>Concertation </a:t>
            </a:r>
            <a:r>
              <a:rPr lang="fr-FR" sz="800" kern="0" dirty="0">
                <a:solidFill>
                  <a:srgbClr val="000000"/>
                </a:solidFill>
                <a:latin typeface="Marianne" panose="02000000000000000000" pitchFamily="2" charset="0"/>
                <a:cs typeface="Calibri" panose="020F0502020204030204" pitchFamily="34" charset="0"/>
              </a:rPr>
              <a:t>des derniers textes réglementaires </a:t>
            </a:r>
            <a:br>
              <a:rPr lang="fr-FR" sz="800" kern="0" dirty="0">
                <a:solidFill>
                  <a:srgbClr val="000000"/>
                </a:solidFill>
                <a:latin typeface="Marianne" panose="02000000000000000000" pitchFamily="2" charset="0"/>
                <a:cs typeface="Calibri" panose="020F0502020204030204" pitchFamily="34" charset="0"/>
              </a:rPr>
            </a:br>
            <a:r>
              <a:rPr lang="fr-FR" sz="800" kern="0" dirty="0">
                <a:solidFill>
                  <a:srgbClr val="000000"/>
                </a:solidFill>
                <a:latin typeface="Marianne" panose="02000000000000000000" pitchFamily="2" charset="0"/>
                <a:cs typeface="Calibri" panose="020F0502020204030204" pitchFamily="34" charset="0"/>
              </a:rPr>
              <a:t>et de l’instruction nationale. </a:t>
            </a:r>
            <a:endParaRPr kumimoji="0" lang="fr-FR" sz="800" b="1" i="0" u="none" strike="noStrike" kern="0" cap="none" spc="0" normalizeH="0" baseline="0" noProof="0" dirty="0">
              <a:ln>
                <a:noFill/>
              </a:ln>
              <a:solidFill>
                <a:srgbClr val="000091"/>
              </a:solidFill>
              <a:effectLst/>
              <a:uLnTx/>
              <a:uFillTx/>
              <a:latin typeface="Marianne" panose="02000000000000000000" pitchFamily="2" charset="0"/>
              <a:ea typeface="+mn-ea"/>
              <a:cs typeface="Calibri" panose="020F0502020204030204" pitchFamily="34" charset="0"/>
            </a:endParaRPr>
          </a:p>
        </p:txBody>
      </p:sp>
      <p:cxnSp>
        <p:nvCxnSpPr>
          <p:cNvPr id="102" name="Connecteur droit 101">
            <a:extLst>
              <a:ext uri="{FF2B5EF4-FFF2-40B4-BE49-F238E27FC236}">
                <a16:creationId xmlns:a16="http://schemas.microsoft.com/office/drawing/2014/main" id="{7892D7E5-F88C-3D41-CA01-F5A7D988C3E8}"/>
              </a:ext>
            </a:extLst>
          </p:cNvPr>
          <p:cNvCxnSpPr>
            <a:cxnSpLocks/>
            <a:stCxn id="93" idx="0"/>
            <a:endCxn id="96" idx="1"/>
          </p:cNvCxnSpPr>
          <p:nvPr/>
        </p:nvCxnSpPr>
        <p:spPr>
          <a:xfrm flipV="1">
            <a:off x="961007" y="2538914"/>
            <a:ext cx="345401" cy="517543"/>
          </a:xfrm>
          <a:prstGeom prst="line">
            <a:avLst/>
          </a:prstGeom>
          <a:noFill/>
          <a:ln w="9525" cap="flat" cmpd="sng" algn="ctr">
            <a:solidFill>
              <a:srgbClr val="000091"/>
            </a:solidFill>
            <a:prstDash val="solid"/>
          </a:ln>
          <a:effectLst/>
        </p:spPr>
      </p:cxnSp>
      <p:cxnSp>
        <p:nvCxnSpPr>
          <p:cNvPr id="103" name="Connecteur droit 102">
            <a:extLst>
              <a:ext uri="{FF2B5EF4-FFF2-40B4-BE49-F238E27FC236}">
                <a16:creationId xmlns:a16="http://schemas.microsoft.com/office/drawing/2014/main" id="{E3691DF3-80FC-A7D8-A06F-F5F5B3DBB12B}"/>
              </a:ext>
            </a:extLst>
          </p:cNvPr>
          <p:cNvCxnSpPr>
            <a:cxnSpLocks/>
            <a:stCxn id="94" idx="7"/>
            <a:endCxn id="134" idx="1"/>
          </p:cNvCxnSpPr>
          <p:nvPr/>
        </p:nvCxnSpPr>
        <p:spPr>
          <a:xfrm flipV="1">
            <a:off x="2335689" y="2545046"/>
            <a:ext cx="237513" cy="534404"/>
          </a:xfrm>
          <a:prstGeom prst="line">
            <a:avLst/>
          </a:prstGeom>
          <a:noFill/>
          <a:ln w="9525" cap="flat" cmpd="sng" algn="ctr">
            <a:solidFill>
              <a:srgbClr val="000091"/>
            </a:solidFill>
            <a:prstDash val="solid"/>
          </a:ln>
          <a:effectLst/>
        </p:spPr>
      </p:cxnSp>
      <p:sp>
        <p:nvSpPr>
          <p:cNvPr id="104" name="Rectangle 103">
            <a:extLst>
              <a:ext uri="{FF2B5EF4-FFF2-40B4-BE49-F238E27FC236}">
                <a16:creationId xmlns:a16="http://schemas.microsoft.com/office/drawing/2014/main" id="{58FD015F-7464-6240-AA95-1879F3691BA4}"/>
              </a:ext>
            </a:extLst>
          </p:cNvPr>
          <p:cNvSpPr/>
          <p:nvPr/>
        </p:nvSpPr>
        <p:spPr>
          <a:xfrm>
            <a:off x="683846" y="2734013"/>
            <a:ext cx="1012369" cy="216000"/>
          </a:xfrm>
          <a:prstGeom prst="rect">
            <a:avLst/>
          </a:prstGeom>
          <a:solidFill>
            <a:schemeClr val="bg1"/>
          </a:solidFill>
          <a:ln w="25400" cap="flat" cmpd="sng" algn="ctr">
            <a:solidFill>
              <a:srgbClr val="FFFFFF"/>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err="1">
                <a:ln>
                  <a:noFill/>
                </a:ln>
                <a:solidFill>
                  <a:srgbClr val="000091"/>
                </a:solidFill>
                <a:effectLst/>
                <a:uLnTx/>
                <a:uFillTx/>
                <a:latin typeface="Marianne" panose="02000000000000000000" pitchFamily="2" charset="0"/>
                <a:ea typeface="+mn-ea"/>
                <a:cs typeface="+mn-cs"/>
              </a:rPr>
              <a:t>Janv</a:t>
            </a:r>
            <a:r>
              <a:rPr lang="fr-FR" sz="900" b="1" i="1" dirty="0">
                <a:solidFill>
                  <a:srgbClr val="000091"/>
                </a:solidFill>
                <a:latin typeface="Marianne" panose="02000000000000000000" pitchFamily="2" charset="0"/>
              </a:rPr>
              <a:t>. </a:t>
            </a:r>
            <a:r>
              <a:rPr kumimoji="0" lang="fr-FR" sz="9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 Mars 2026</a:t>
            </a:r>
            <a:endParaRPr kumimoji="0" lang="fr-FR" sz="10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endParaRPr>
          </a:p>
        </p:txBody>
      </p:sp>
      <p:sp>
        <p:nvSpPr>
          <p:cNvPr id="105" name="Rectangle 104">
            <a:extLst>
              <a:ext uri="{FF2B5EF4-FFF2-40B4-BE49-F238E27FC236}">
                <a16:creationId xmlns:a16="http://schemas.microsoft.com/office/drawing/2014/main" id="{29817793-5527-CD96-3D77-425FC92A7B57}"/>
              </a:ext>
            </a:extLst>
          </p:cNvPr>
          <p:cNvSpPr/>
          <p:nvPr/>
        </p:nvSpPr>
        <p:spPr>
          <a:xfrm>
            <a:off x="1287524" y="3299297"/>
            <a:ext cx="898154" cy="252000"/>
          </a:xfrm>
          <a:prstGeom prst="rect">
            <a:avLst/>
          </a:prstGeom>
          <a:solidFill>
            <a:srgbClr val="FFFFFF"/>
          </a:solidFill>
          <a:ln w="25400" cap="flat" cmpd="sng" algn="ctr">
            <a:solidFill>
              <a:srgbClr val="FFFFFF"/>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rPr>
              <a:t>Fév. - Mars 2026</a:t>
            </a:r>
            <a:endParaRPr kumimoji="0" lang="fr-FR" sz="10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endParaRPr>
          </a:p>
        </p:txBody>
      </p:sp>
      <p:sp>
        <p:nvSpPr>
          <p:cNvPr id="106" name="Rectangle 105">
            <a:extLst>
              <a:ext uri="{FF2B5EF4-FFF2-40B4-BE49-F238E27FC236}">
                <a16:creationId xmlns:a16="http://schemas.microsoft.com/office/drawing/2014/main" id="{E9A64F19-3C96-7253-CDDB-7C2847BAF3E2}"/>
              </a:ext>
            </a:extLst>
          </p:cNvPr>
          <p:cNvSpPr/>
          <p:nvPr/>
        </p:nvSpPr>
        <p:spPr>
          <a:xfrm>
            <a:off x="2195419" y="2678141"/>
            <a:ext cx="534576" cy="216000"/>
          </a:xfrm>
          <a:prstGeom prst="rect">
            <a:avLst/>
          </a:prstGeom>
          <a:solidFill>
            <a:schemeClr val="bg1"/>
          </a:solidFill>
          <a:ln w="25400" cap="flat" cmpd="sng" algn="ctr">
            <a:no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Avril 2026</a:t>
            </a:r>
            <a:endParaRPr kumimoji="0" lang="fr-FR" sz="10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endParaRPr>
          </a:p>
        </p:txBody>
      </p:sp>
      <p:sp>
        <p:nvSpPr>
          <p:cNvPr id="118" name="Rectangle 117">
            <a:extLst>
              <a:ext uri="{FF2B5EF4-FFF2-40B4-BE49-F238E27FC236}">
                <a16:creationId xmlns:a16="http://schemas.microsoft.com/office/drawing/2014/main" id="{B601D9E5-9556-724F-B40E-4EC5B21A7599}"/>
              </a:ext>
            </a:extLst>
          </p:cNvPr>
          <p:cNvSpPr/>
          <p:nvPr/>
        </p:nvSpPr>
        <p:spPr>
          <a:xfrm>
            <a:off x="5606277" y="3290062"/>
            <a:ext cx="792000" cy="252000"/>
          </a:xfrm>
          <a:prstGeom prst="rect">
            <a:avLst/>
          </a:prstGeom>
          <a:solidFill>
            <a:srgbClr val="FFFFFF"/>
          </a:solidFill>
          <a:ln w="25400" cap="flat" cmpd="sng" algn="ctr">
            <a:solidFill>
              <a:srgbClr val="FFFFFF"/>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rPr>
              <a:t>Septembre 2026</a:t>
            </a:r>
            <a:endParaRPr kumimoji="0" lang="fr-FR" sz="10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endParaRPr>
          </a:p>
        </p:txBody>
      </p:sp>
      <p:sp>
        <p:nvSpPr>
          <p:cNvPr id="119" name="Rectangle : avec coins arrondis en diagonale 118">
            <a:extLst>
              <a:ext uri="{FF2B5EF4-FFF2-40B4-BE49-F238E27FC236}">
                <a16:creationId xmlns:a16="http://schemas.microsoft.com/office/drawing/2014/main" id="{387DE68E-609D-68D8-4014-E91916E457D7}"/>
              </a:ext>
            </a:extLst>
          </p:cNvPr>
          <p:cNvSpPr/>
          <p:nvPr/>
        </p:nvSpPr>
        <p:spPr>
          <a:xfrm>
            <a:off x="7507380" y="1424255"/>
            <a:ext cx="1278949" cy="1147495"/>
          </a:xfrm>
          <a:prstGeom prst="round2DiagRect">
            <a:avLst/>
          </a:prstGeom>
          <a:noFill/>
          <a:ln w="6350" cap="flat" cmpd="sng" algn="ctr">
            <a:solidFill>
              <a:srgbClr val="000000">
                <a:lumMod val="50000"/>
                <a:lumOff val="50000"/>
              </a:srgbClr>
            </a:solidFill>
            <a:prstDash val="solid"/>
          </a:ln>
          <a:effectLst/>
        </p:spPr>
        <p:txBody>
          <a:bodyPr lIns="36000" rIns="3600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just" defTabSz="541338" rtl="0" eaLnBrk="1" fontAlgn="auto" latinLnBrk="0" hangingPunct="1">
              <a:lnSpc>
                <a:spcPct val="110000"/>
              </a:lnSpc>
              <a:spcBef>
                <a:spcPts val="0"/>
              </a:spcBef>
              <a:spcAft>
                <a:spcPts val="600"/>
              </a:spcAft>
              <a:buClrTx/>
              <a:buSzTx/>
              <a:buFontTx/>
              <a:buNone/>
              <a:tabLst/>
              <a:defRPr/>
            </a:pPr>
            <a:r>
              <a:rPr lang="fr-FR" sz="800" b="1" kern="0" dirty="0">
                <a:solidFill>
                  <a:srgbClr val="000091"/>
                </a:solidFill>
                <a:latin typeface="Marianne" panose="02000000000000000000" pitchFamily="2" charset="0"/>
                <a:cs typeface="Calibri" panose="020F0502020204030204" pitchFamily="34" charset="0"/>
              </a:rPr>
              <a:t>Comité national de suivi de la réforme </a:t>
            </a:r>
            <a:r>
              <a:rPr kumimoji="0" lang="fr-FR" sz="800" b="0" i="0" u="none" strike="noStrike" kern="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présidée par la Ministre</a:t>
            </a:r>
            <a:endParaRPr kumimoji="0" lang="fr-FR" sz="800" b="1" i="0" u="none" strike="noStrike" kern="0" cap="none" spc="0" normalizeH="0" baseline="0" noProof="0" dirty="0">
              <a:ln>
                <a:noFill/>
              </a:ln>
              <a:solidFill>
                <a:srgbClr val="000091"/>
              </a:solidFill>
              <a:effectLst/>
              <a:uLnTx/>
              <a:uFillTx/>
              <a:latin typeface="Marianne" panose="02000000000000000000" pitchFamily="2" charset="0"/>
              <a:ea typeface="+mn-ea"/>
              <a:cs typeface="Calibri" panose="020F0502020204030204" pitchFamily="34" charset="0"/>
            </a:endParaRPr>
          </a:p>
        </p:txBody>
      </p:sp>
      <p:sp>
        <p:nvSpPr>
          <p:cNvPr id="120" name="Ellipse 119">
            <a:extLst>
              <a:ext uri="{FF2B5EF4-FFF2-40B4-BE49-F238E27FC236}">
                <a16:creationId xmlns:a16="http://schemas.microsoft.com/office/drawing/2014/main" id="{6014252B-B631-3321-CC08-4EDC329BB6A7}"/>
              </a:ext>
            </a:extLst>
          </p:cNvPr>
          <p:cNvSpPr/>
          <p:nvPr/>
        </p:nvSpPr>
        <p:spPr>
          <a:xfrm>
            <a:off x="8061624" y="3043882"/>
            <a:ext cx="164337" cy="148770"/>
          </a:xfrm>
          <a:prstGeom prst="ellipse">
            <a:avLst/>
          </a:prstGeom>
          <a:solidFill>
            <a:srgbClr val="000091"/>
          </a:solidFill>
          <a:ln w="25400" cap="flat" cmpd="sng" algn="ctr">
            <a:solidFill>
              <a:srgbClr val="000091"/>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6</a:t>
            </a:r>
          </a:p>
        </p:txBody>
      </p:sp>
      <p:cxnSp>
        <p:nvCxnSpPr>
          <p:cNvPr id="121" name="Connecteur droit 120">
            <a:extLst>
              <a:ext uri="{FF2B5EF4-FFF2-40B4-BE49-F238E27FC236}">
                <a16:creationId xmlns:a16="http://schemas.microsoft.com/office/drawing/2014/main" id="{0F1122BE-D0FB-DDAF-7CE8-3F0FADCFA34D}"/>
              </a:ext>
            </a:extLst>
          </p:cNvPr>
          <p:cNvCxnSpPr>
            <a:cxnSpLocks/>
            <a:stCxn id="120" idx="0"/>
            <a:endCxn id="119" idx="1"/>
          </p:cNvCxnSpPr>
          <p:nvPr/>
        </p:nvCxnSpPr>
        <p:spPr>
          <a:xfrm flipV="1">
            <a:off x="8143793" y="2571750"/>
            <a:ext cx="3062" cy="472132"/>
          </a:xfrm>
          <a:prstGeom prst="line">
            <a:avLst/>
          </a:prstGeom>
          <a:noFill/>
          <a:ln w="9525" cap="flat" cmpd="sng" algn="ctr">
            <a:solidFill>
              <a:srgbClr val="000091"/>
            </a:solidFill>
            <a:prstDash val="solid"/>
          </a:ln>
          <a:effectLst/>
        </p:spPr>
      </p:cxnSp>
      <p:sp>
        <p:nvSpPr>
          <p:cNvPr id="122" name="Rectangle 121">
            <a:extLst>
              <a:ext uri="{FF2B5EF4-FFF2-40B4-BE49-F238E27FC236}">
                <a16:creationId xmlns:a16="http://schemas.microsoft.com/office/drawing/2014/main" id="{E83239AE-DF3D-51A5-287F-012005F7126A}"/>
              </a:ext>
            </a:extLst>
          </p:cNvPr>
          <p:cNvSpPr/>
          <p:nvPr/>
        </p:nvSpPr>
        <p:spPr>
          <a:xfrm>
            <a:off x="7770854" y="2729443"/>
            <a:ext cx="745876" cy="216000"/>
          </a:xfrm>
          <a:prstGeom prst="rect">
            <a:avLst/>
          </a:prstGeom>
          <a:solidFill>
            <a:srgbClr val="FFFFFF"/>
          </a:solidFill>
          <a:ln w="25400" cap="flat" cmpd="sng" algn="ctr">
            <a:solidFill>
              <a:srgbClr val="FFFFFF"/>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Décembre 2026</a:t>
            </a:r>
            <a:endParaRPr kumimoji="0" lang="fr-FR" sz="10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endParaRPr>
          </a:p>
        </p:txBody>
      </p:sp>
      <p:sp>
        <p:nvSpPr>
          <p:cNvPr id="123" name="Rectangle 122">
            <a:extLst>
              <a:ext uri="{FF2B5EF4-FFF2-40B4-BE49-F238E27FC236}">
                <a16:creationId xmlns:a16="http://schemas.microsoft.com/office/drawing/2014/main" id="{B795F1ED-EA55-A0DD-2E65-630F9065EA32}"/>
              </a:ext>
            </a:extLst>
          </p:cNvPr>
          <p:cNvSpPr/>
          <p:nvPr/>
        </p:nvSpPr>
        <p:spPr>
          <a:xfrm>
            <a:off x="6780551" y="3297438"/>
            <a:ext cx="792000" cy="252000"/>
          </a:xfrm>
          <a:prstGeom prst="rect">
            <a:avLst/>
          </a:prstGeom>
          <a:solidFill>
            <a:srgbClr val="FFFFFF"/>
          </a:solidFill>
          <a:ln w="25400" cap="flat" cmpd="sng" algn="ctr">
            <a:solidFill>
              <a:srgbClr val="FFFFFF"/>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rPr>
              <a:t>Novembre 2026</a:t>
            </a:r>
            <a:endParaRPr kumimoji="0" lang="fr-FR" sz="10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endParaRPr>
          </a:p>
        </p:txBody>
      </p:sp>
      <p:sp>
        <p:nvSpPr>
          <p:cNvPr id="134" name="Rectangle : avec coins arrondis en diagonale 133">
            <a:extLst>
              <a:ext uri="{FF2B5EF4-FFF2-40B4-BE49-F238E27FC236}">
                <a16:creationId xmlns:a16="http://schemas.microsoft.com/office/drawing/2014/main" id="{3762F6A5-D5E7-2765-1A26-AD6B2A5D95AA}"/>
              </a:ext>
            </a:extLst>
          </p:cNvPr>
          <p:cNvSpPr/>
          <p:nvPr/>
        </p:nvSpPr>
        <p:spPr>
          <a:xfrm>
            <a:off x="2075226" y="1397551"/>
            <a:ext cx="995951" cy="1147495"/>
          </a:xfrm>
          <a:prstGeom prst="round2DiagRect">
            <a:avLst/>
          </a:prstGeom>
          <a:noFill/>
          <a:ln w="6350" cap="flat" cmpd="sng" algn="ctr">
            <a:solidFill>
              <a:srgbClr val="000000">
                <a:lumMod val="50000"/>
                <a:lumOff val="50000"/>
              </a:srgbClr>
            </a:solidFill>
            <a:prstDash val="solid"/>
          </a:ln>
          <a:effectLst/>
        </p:spPr>
        <p:txBody>
          <a:bodyPr lIns="36000" rIns="3600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lang="fr-FR" sz="800" b="1" kern="0" dirty="0">
                <a:solidFill>
                  <a:srgbClr val="000091"/>
                </a:solidFill>
                <a:latin typeface="Marianne" panose="02000000000000000000" pitchFamily="2" charset="0"/>
                <a:cs typeface="Calibri" panose="020F0502020204030204" pitchFamily="34" charset="0"/>
              </a:rPr>
              <a:t>Publication de l’instruction « 4A » </a:t>
            </a:r>
            <a:br>
              <a:rPr lang="fr-FR" sz="800" b="1" kern="0" dirty="0">
                <a:solidFill>
                  <a:srgbClr val="000091"/>
                </a:solidFill>
                <a:latin typeface="Marianne" panose="02000000000000000000" pitchFamily="2" charset="0"/>
                <a:cs typeface="Calibri" panose="020F0502020204030204" pitchFamily="34" charset="0"/>
              </a:rPr>
            </a:br>
            <a:r>
              <a:rPr lang="fr-FR" sz="800" kern="0" dirty="0">
                <a:solidFill>
                  <a:srgbClr val="000000"/>
                </a:solidFill>
                <a:latin typeface="Marianne" panose="02000000000000000000" pitchFamily="2" charset="0"/>
                <a:cs typeface="Calibri" panose="020F0502020204030204" pitchFamily="34" charset="0"/>
              </a:rPr>
              <a:t>et</a:t>
            </a:r>
            <a:r>
              <a:rPr lang="fr-FR" sz="800" b="1" kern="0" dirty="0">
                <a:solidFill>
                  <a:srgbClr val="000091"/>
                </a:solidFill>
                <a:latin typeface="Marianne" panose="02000000000000000000" pitchFamily="2" charset="0"/>
                <a:cs typeface="Calibri" panose="020F0502020204030204" pitchFamily="34" charset="0"/>
              </a:rPr>
              <a:t> </a:t>
            </a:r>
            <a:r>
              <a:rPr lang="fr-FR" sz="800" kern="0" dirty="0">
                <a:solidFill>
                  <a:srgbClr val="000000"/>
                </a:solidFill>
                <a:latin typeface="Marianne" panose="02000000000000000000" pitchFamily="2" charset="0"/>
                <a:cs typeface="Calibri" panose="020F0502020204030204" pitchFamily="34" charset="0"/>
              </a:rPr>
              <a:t>des derniers textes réglementaires </a:t>
            </a:r>
            <a:endParaRPr kumimoji="0" lang="fr-FR" sz="800" b="1" i="0" u="none" strike="noStrike" kern="0" cap="none" spc="0" normalizeH="0" baseline="0" noProof="0" dirty="0">
              <a:ln>
                <a:noFill/>
              </a:ln>
              <a:solidFill>
                <a:srgbClr val="000091"/>
              </a:solidFill>
              <a:effectLst/>
              <a:uLnTx/>
              <a:uFillTx/>
              <a:latin typeface="Marianne" panose="02000000000000000000" pitchFamily="2" charset="0"/>
              <a:ea typeface="+mn-ea"/>
              <a:cs typeface="Calibri" panose="020F0502020204030204" pitchFamily="34" charset="0"/>
            </a:endParaRPr>
          </a:p>
        </p:txBody>
      </p:sp>
      <p:sp>
        <p:nvSpPr>
          <p:cNvPr id="137" name="Ellipse 136">
            <a:extLst>
              <a:ext uri="{FF2B5EF4-FFF2-40B4-BE49-F238E27FC236}">
                <a16:creationId xmlns:a16="http://schemas.microsoft.com/office/drawing/2014/main" id="{6AB4FD79-7253-FECD-2E08-323522127B5A}"/>
              </a:ext>
            </a:extLst>
          </p:cNvPr>
          <p:cNvSpPr/>
          <p:nvPr/>
        </p:nvSpPr>
        <p:spPr>
          <a:xfrm>
            <a:off x="1489995" y="3050270"/>
            <a:ext cx="164337" cy="148770"/>
          </a:xfrm>
          <a:prstGeom prst="ellipse">
            <a:avLst/>
          </a:prstGeom>
          <a:solidFill>
            <a:srgbClr val="000000">
              <a:lumMod val="50000"/>
              <a:lumOff val="50000"/>
            </a:srgbClr>
          </a:solidFill>
          <a:ln w="25400" cap="flat" cmpd="sng" algn="ctr">
            <a:solidFill>
              <a:srgbClr val="000000">
                <a:lumMod val="50000"/>
                <a:lumOff val="50000"/>
              </a:srgbClr>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lumMod val="50000"/>
                    <a:lumOff val="50000"/>
                  </a:srgbClr>
                </a:solidFill>
                <a:effectLst/>
                <a:uLnTx/>
                <a:uFillTx/>
                <a:latin typeface="Marianne" panose="02000000000000000000" pitchFamily="2" charset="0"/>
                <a:ea typeface="+mn-ea"/>
                <a:cs typeface="+mn-cs"/>
              </a:rPr>
              <a:t>5</a:t>
            </a:r>
          </a:p>
        </p:txBody>
      </p:sp>
      <p:sp>
        <p:nvSpPr>
          <p:cNvPr id="144" name="Ellipse 143">
            <a:extLst>
              <a:ext uri="{FF2B5EF4-FFF2-40B4-BE49-F238E27FC236}">
                <a16:creationId xmlns:a16="http://schemas.microsoft.com/office/drawing/2014/main" id="{1B7B8960-3051-AE85-23A9-C398C5027021}"/>
              </a:ext>
            </a:extLst>
          </p:cNvPr>
          <p:cNvSpPr/>
          <p:nvPr/>
        </p:nvSpPr>
        <p:spPr>
          <a:xfrm>
            <a:off x="3797246" y="3057663"/>
            <a:ext cx="164337" cy="148770"/>
          </a:xfrm>
          <a:prstGeom prst="ellipse">
            <a:avLst/>
          </a:prstGeom>
          <a:solidFill>
            <a:srgbClr val="000091"/>
          </a:solidFill>
          <a:ln w="25400" cap="flat" cmpd="sng" algn="ctr">
            <a:solidFill>
              <a:srgbClr val="000091"/>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6</a:t>
            </a:r>
          </a:p>
        </p:txBody>
      </p:sp>
      <p:sp>
        <p:nvSpPr>
          <p:cNvPr id="151" name="Rectangle : avec coins arrondis en diagonale 150">
            <a:extLst>
              <a:ext uri="{FF2B5EF4-FFF2-40B4-BE49-F238E27FC236}">
                <a16:creationId xmlns:a16="http://schemas.microsoft.com/office/drawing/2014/main" id="{A0547E25-111A-550A-0989-3C945EF3B095}"/>
              </a:ext>
            </a:extLst>
          </p:cNvPr>
          <p:cNvSpPr/>
          <p:nvPr/>
        </p:nvSpPr>
        <p:spPr>
          <a:xfrm>
            <a:off x="3211446" y="1401039"/>
            <a:ext cx="2226463" cy="1147495"/>
          </a:xfrm>
          <a:prstGeom prst="round2DiagRect">
            <a:avLst/>
          </a:prstGeom>
          <a:noFill/>
          <a:ln w="6350" cap="flat" cmpd="sng" algn="ctr">
            <a:solidFill>
              <a:srgbClr val="000000">
                <a:lumMod val="50000"/>
                <a:lumOff val="50000"/>
              </a:srgbClr>
            </a:solidFill>
            <a:prstDash val="solid"/>
          </a:ln>
          <a:effectLst/>
        </p:spPr>
        <p:txBody>
          <a:bodyPr lIns="36000" rIns="3600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lang="fr-FR" sz="800" b="1" kern="0" dirty="0">
                <a:solidFill>
                  <a:srgbClr val="000091"/>
                </a:solidFill>
                <a:latin typeface="Marianne" panose="02000000000000000000" pitchFamily="2" charset="0"/>
                <a:cs typeface="Calibri" panose="020F0502020204030204" pitchFamily="34" charset="0"/>
              </a:rPr>
              <a:t>Poursuite des travaux techniques et de suivi de mise en œuvre de la réforme </a:t>
            </a:r>
            <a:br>
              <a:rPr lang="fr-FR" sz="800" b="1" kern="0" dirty="0">
                <a:solidFill>
                  <a:srgbClr val="000091"/>
                </a:solidFill>
                <a:latin typeface="Marianne" panose="02000000000000000000" pitchFamily="2" charset="0"/>
                <a:cs typeface="Calibri" panose="020F0502020204030204" pitchFamily="34" charset="0"/>
              </a:rPr>
            </a:br>
            <a:r>
              <a:rPr lang="fr-FR" sz="700" kern="0" dirty="0">
                <a:solidFill>
                  <a:srgbClr val="000000"/>
                </a:solidFill>
                <a:latin typeface="Marianne" panose="02000000000000000000" pitchFamily="2" charset="0"/>
                <a:cs typeface="Calibri" panose="020F0502020204030204" pitchFamily="34" charset="0"/>
              </a:rPr>
              <a:t>(production des cartes CPF/CPS, lien avec l’Ordre des médecins, éditeurs de logiciels…, spécificités des CDS/MSP…)</a:t>
            </a:r>
            <a:endParaRPr kumimoji="0" lang="fr-FR" sz="800" b="1" i="0" u="none" strike="noStrike" kern="0" cap="none" spc="0" normalizeH="0" baseline="0" noProof="0" dirty="0">
              <a:ln>
                <a:noFill/>
              </a:ln>
              <a:solidFill>
                <a:srgbClr val="000091"/>
              </a:solidFill>
              <a:effectLst/>
              <a:uLnTx/>
              <a:uFillTx/>
              <a:latin typeface="Marianne" panose="02000000000000000000" pitchFamily="2" charset="0"/>
              <a:ea typeface="+mn-ea"/>
              <a:cs typeface="Calibri" panose="020F0502020204030204" pitchFamily="34" charset="0"/>
            </a:endParaRPr>
          </a:p>
        </p:txBody>
      </p:sp>
      <p:cxnSp>
        <p:nvCxnSpPr>
          <p:cNvPr id="152" name="Connecteur droit 151">
            <a:extLst>
              <a:ext uri="{FF2B5EF4-FFF2-40B4-BE49-F238E27FC236}">
                <a16:creationId xmlns:a16="http://schemas.microsoft.com/office/drawing/2014/main" id="{351E950C-914C-E951-E67C-BD4697916CCF}"/>
              </a:ext>
            </a:extLst>
          </p:cNvPr>
          <p:cNvCxnSpPr>
            <a:cxnSpLocks/>
            <a:stCxn id="144" idx="0"/>
            <a:endCxn id="151" idx="1"/>
          </p:cNvCxnSpPr>
          <p:nvPr/>
        </p:nvCxnSpPr>
        <p:spPr>
          <a:xfrm flipV="1">
            <a:off x="3879415" y="2548534"/>
            <a:ext cx="445263" cy="509129"/>
          </a:xfrm>
          <a:prstGeom prst="line">
            <a:avLst/>
          </a:prstGeom>
          <a:noFill/>
          <a:ln w="9525" cap="flat" cmpd="sng" algn="ctr">
            <a:solidFill>
              <a:srgbClr val="000091"/>
            </a:solidFill>
            <a:prstDash val="solid"/>
          </a:ln>
          <a:effectLst/>
        </p:spPr>
      </p:cxnSp>
      <p:sp>
        <p:nvSpPr>
          <p:cNvPr id="155" name="Rectangle 154">
            <a:extLst>
              <a:ext uri="{FF2B5EF4-FFF2-40B4-BE49-F238E27FC236}">
                <a16:creationId xmlns:a16="http://schemas.microsoft.com/office/drawing/2014/main" id="{E13CED10-92BE-7890-3A8D-A47838669D02}"/>
              </a:ext>
            </a:extLst>
          </p:cNvPr>
          <p:cNvSpPr/>
          <p:nvPr/>
        </p:nvSpPr>
        <p:spPr>
          <a:xfrm>
            <a:off x="3548353" y="2672269"/>
            <a:ext cx="912179" cy="216000"/>
          </a:xfrm>
          <a:prstGeom prst="rect">
            <a:avLst/>
          </a:prstGeom>
          <a:solidFill>
            <a:schemeClr val="bg1"/>
          </a:solidFill>
          <a:ln w="25400" cap="flat" cmpd="sng" algn="ctr">
            <a:no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rPr>
              <a:t>Avril – Juillet 2026</a:t>
            </a:r>
            <a:endParaRPr kumimoji="0" lang="fr-FR" sz="1000" b="1" i="1" u="none" strike="noStrike" kern="1200" cap="none" spc="0" normalizeH="0" baseline="0" noProof="0" dirty="0">
              <a:ln>
                <a:noFill/>
              </a:ln>
              <a:solidFill>
                <a:srgbClr val="000091"/>
              </a:solidFill>
              <a:effectLst/>
              <a:uLnTx/>
              <a:uFillTx/>
              <a:latin typeface="Marianne" panose="02000000000000000000" pitchFamily="2" charset="0"/>
              <a:ea typeface="+mn-ea"/>
              <a:cs typeface="+mn-cs"/>
            </a:endParaRPr>
          </a:p>
        </p:txBody>
      </p:sp>
      <p:sp>
        <p:nvSpPr>
          <p:cNvPr id="163" name="Rectangle : avec coins arrondis en diagonale 162">
            <a:extLst>
              <a:ext uri="{FF2B5EF4-FFF2-40B4-BE49-F238E27FC236}">
                <a16:creationId xmlns:a16="http://schemas.microsoft.com/office/drawing/2014/main" id="{6BFAA76E-10E2-C017-982C-49C69226600D}"/>
              </a:ext>
            </a:extLst>
          </p:cNvPr>
          <p:cNvSpPr/>
          <p:nvPr/>
        </p:nvSpPr>
        <p:spPr>
          <a:xfrm>
            <a:off x="3345417" y="3635576"/>
            <a:ext cx="1702077" cy="900000"/>
          </a:xfrm>
          <a:prstGeom prst="round2DiagRect">
            <a:avLst/>
          </a:prstGeom>
          <a:noFill/>
          <a:ln w="6350" cap="flat" cmpd="sng" algn="ctr">
            <a:solidFill>
              <a:srgbClr val="000000">
                <a:lumMod val="50000"/>
                <a:lumOff val="50000"/>
              </a:srgbClr>
            </a:solidFill>
            <a:prstDash val="solid"/>
          </a:ln>
          <a:effectLst/>
        </p:spPr>
        <p:txBody>
          <a:bodyPr lIns="36000" rIns="0"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541338" rtl="0" eaLnBrk="1" fontAlgn="auto" latinLnBrk="0" hangingPunct="1">
              <a:lnSpc>
                <a:spcPct val="110000"/>
              </a:lnSpc>
              <a:spcBef>
                <a:spcPts val="0"/>
              </a:spcBef>
              <a:spcAft>
                <a:spcPts val="600"/>
              </a:spcAft>
              <a:buClrTx/>
              <a:buSzTx/>
              <a:buFontTx/>
              <a:buNone/>
              <a:tabLst/>
              <a:defRPr/>
            </a:pPr>
            <a:r>
              <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Dialogues territoriaux</a:t>
            </a:r>
            <a:r>
              <a:rPr kumimoji="0" lang="fr-FR" sz="800" b="0" i="0" u="none" strike="noStrike" kern="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 avec les universités et les élus locaux, permettant l’</a:t>
            </a:r>
            <a:r>
              <a:rPr kumimoji="0" lang="fr-FR" sz="800" b="1" i="0" u="none" strike="noStrike" kern="0" cap="none" spc="0" normalizeH="0" baseline="0" noProof="0" dirty="0">
                <a:ln>
                  <a:noFill/>
                </a:ln>
                <a:solidFill>
                  <a:srgbClr val="000000"/>
                </a:solidFill>
                <a:effectLst/>
                <a:uLnTx/>
                <a:uFillTx/>
                <a:latin typeface="Marianne" panose="02000000000000000000" pitchFamily="2" charset="0"/>
                <a:ea typeface="+mn-ea"/>
                <a:cs typeface="Calibri" panose="020F0502020204030204" pitchFamily="34" charset="0"/>
              </a:rPr>
              <a:t>accueil des futurs DJ-MG dans les territoires</a:t>
            </a:r>
          </a:p>
        </p:txBody>
      </p:sp>
      <p:cxnSp>
        <p:nvCxnSpPr>
          <p:cNvPr id="164" name="Connecteur droit 163">
            <a:extLst>
              <a:ext uri="{FF2B5EF4-FFF2-40B4-BE49-F238E27FC236}">
                <a16:creationId xmlns:a16="http://schemas.microsoft.com/office/drawing/2014/main" id="{9CD759EB-389D-F923-F71D-23B24DA381FD}"/>
              </a:ext>
            </a:extLst>
          </p:cNvPr>
          <p:cNvCxnSpPr>
            <a:cxnSpLocks/>
            <a:stCxn id="166" idx="4"/>
            <a:endCxn id="163" idx="3"/>
          </p:cNvCxnSpPr>
          <p:nvPr/>
        </p:nvCxnSpPr>
        <p:spPr>
          <a:xfrm>
            <a:off x="3649770" y="3206433"/>
            <a:ext cx="546686" cy="429143"/>
          </a:xfrm>
          <a:prstGeom prst="line">
            <a:avLst/>
          </a:prstGeom>
          <a:noFill/>
          <a:ln w="9525" cap="flat" cmpd="sng" algn="ctr">
            <a:solidFill>
              <a:srgbClr val="000000">
                <a:lumMod val="50000"/>
                <a:lumOff val="50000"/>
              </a:srgbClr>
            </a:solidFill>
            <a:prstDash val="solid"/>
          </a:ln>
          <a:effectLst/>
        </p:spPr>
      </p:cxnSp>
      <p:sp>
        <p:nvSpPr>
          <p:cNvPr id="165" name="Rectangle 164">
            <a:extLst>
              <a:ext uri="{FF2B5EF4-FFF2-40B4-BE49-F238E27FC236}">
                <a16:creationId xmlns:a16="http://schemas.microsoft.com/office/drawing/2014/main" id="{FDF212DB-2DB9-2067-07E4-4AEB13484520}"/>
              </a:ext>
            </a:extLst>
          </p:cNvPr>
          <p:cNvSpPr/>
          <p:nvPr/>
        </p:nvSpPr>
        <p:spPr>
          <a:xfrm>
            <a:off x="3365130" y="3306690"/>
            <a:ext cx="898154" cy="252000"/>
          </a:xfrm>
          <a:prstGeom prst="rect">
            <a:avLst/>
          </a:prstGeom>
          <a:solidFill>
            <a:srgbClr val="FFFFFF"/>
          </a:solidFill>
          <a:ln w="25400" cap="flat" cmpd="sng" algn="ctr">
            <a:solidFill>
              <a:srgbClr val="FFFFFF"/>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9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rPr>
              <a:t>Avril - Juillet 2026</a:t>
            </a:r>
            <a:endParaRPr kumimoji="0" lang="fr-FR" sz="1000" b="1" i="1" u="none" strike="noStrike" kern="1200" cap="none" spc="0" normalizeH="0" baseline="0" noProof="0" dirty="0">
              <a:ln>
                <a:noFill/>
              </a:ln>
              <a:solidFill>
                <a:srgbClr val="000000">
                  <a:lumMod val="65000"/>
                  <a:lumOff val="35000"/>
                </a:srgbClr>
              </a:solidFill>
              <a:effectLst/>
              <a:uLnTx/>
              <a:uFillTx/>
              <a:latin typeface="Marianne" panose="02000000000000000000" pitchFamily="2" charset="0"/>
              <a:ea typeface="+mn-ea"/>
              <a:cs typeface="+mn-cs"/>
            </a:endParaRPr>
          </a:p>
        </p:txBody>
      </p:sp>
      <p:sp>
        <p:nvSpPr>
          <p:cNvPr id="166" name="Ellipse 165">
            <a:extLst>
              <a:ext uri="{FF2B5EF4-FFF2-40B4-BE49-F238E27FC236}">
                <a16:creationId xmlns:a16="http://schemas.microsoft.com/office/drawing/2014/main" id="{4EAA76EE-2F65-9CE8-CF28-50C924D22336}"/>
              </a:ext>
            </a:extLst>
          </p:cNvPr>
          <p:cNvSpPr/>
          <p:nvPr/>
        </p:nvSpPr>
        <p:spPr>
          <a:xfrm>
            <a:off x="3567601" y="3057663"/>
            <a:ext cx="164337" cy="148770"/>
          </a:xfrm>
          <a:prstGeom prst="ellipse">
            <a:avLst/>
          </a:prstGeom>
          <a:solidFill>
            <a:srgbClr val="000000">
              <a:lumMod val="50000"/>
              <a:lumOff val="50000"/>
            </a:srgbClr>
          </a:solidFill>
          <a:ln w="25400" cap="flat" cmpd="sng" algn="ctr">
            <a:solidFill>
              <a:srgbClr val="000000">
                <a:lumMod val="50000"/>
                <a:lumOff val="50000"/>
              </a:srgbClr>
            </a:solidFill>
            <a:prstDash val="solid"/>
          </a:ln>
          <a:effectLst/>
        </p:spPr>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lumMod val="50000"/>
                    <a:lumOff val="50000"/>
                  </a:srgbClr>
                </a:solidFill>
                <a:effectLst/>
                <a:uLnTx/>
                <a:uFillTx/>
                <a:latin typeface="Marianne" panose="02000000000000000000" pitchFamily="2" charset="0"/>
                <a:ea typeface="+mn-ea"/>
                <a:cs typeface="+mn-cs"/>
              </a:rPr>
              <a:t>5</a:t>
            </a:r>
          </a:p>
        </p:txBody>
      </p:sp>
    </p:spTree>
    <p:extLst>
      <p:ext uri="{BB962C8B-B14F-4D97-AF65-F5344CB8AC3E}">
        <p14:creationId xmlns:p14="http://schemas.microsoft.com/office/powerpoint/2010/main" val="189344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69EBFC-D711-04F5-A9D8-C5A03A8CF4E7}"/>
              </a:ext>
            </a:extLst>
          </p:cNvPr>
          <p:cNvSpPr>
            <a:spLocks noGrp="1"/>
          </p:cNvSpPr>
          <p:nvPr>
            <p:ph type="dt" sz="half" idx="10"/>
          </p:nvPr>
        </p:nvSpPr>
        <p:spPr/>
        <p:txBody>
          <a:bodyPr/>
          <a:lstStyle/>
          <a:p>
            <a:fld id="{4EA19884-7A29-DC4E-9311-A62E54788E52}" type="datetime1">
              <a:rPr lang="fr-FR" smtClean="0"/>
              <a:t>14/04/2026</a:t>
            </a:fld>
            <a:endParaRPr lang="fr-FR"/>
          </a:p>
        </p:txBody>
      </p:sp>
      <p:sp>
        <p:nvSpPr>
          <p:cNvPr id="3" name="Espace réservé du pied de page 2">
            <a:extLst>
              <a:ext uri="{FF2B5EF4-FFF2-40B4-BE49-F238E27FC236}">
                <a16:creationId xmlns:a16="http://schemas.microsoft.com/office/drawing/2014/main" id="{7C3ED510-3E06-549C-8122-2F42C5B50465}"/>
              </a:ext>
            </a:extLst>
          </p:cNvPr>
          <p:cNvSpPr>
            <a:spLocks noGrp="1"/>
          </p:cNvSpPr>
          <p:nvPr>
            <p:ph type="ftr" sz="quarter" idx="11"/>
          </p:nvPr>
        </p:nvSpPr>
        <p:spPr/>
        <p:txBody>
          <a:bodyPr/>
          <a:lstStyle/>
          <a:p>
            <a:r>
              <a:rPr lang="fr-FR"/>
              <a:t>Direction générale de l’offre de soins</a:t>
            </a:r>
          </a:p>
        </p:txBody>
      </p:sp>
      <p:sp>
        <p:nvSpPr>
          <p:cNvPr id="4" name="Espace réservé du numéro de diapositive 3">
            <a:extLst>
              <a:ext uri="{FF2B5EF4-FFF2-40B4-BE49-F238E27FC236}">
                <a16:creationId xmlns:a16="http://schemas.microsoft.com/office/drawing/2014/main" id="{5CCD4553-6ECE-B89F-D941-42A174321B7C}"/>
              </a:ext>
            </a:extLst>
          </p:cNvPr>
          <p:cNvSpPr>
            <a:spLocks noGrp="1"/>
          </p:cNvSpPr>
          <p:nvPr>
            <p:ph type="sldNum" sz="quarter" idx="12"/>
          </p:nvPr>
        </p:nvSpPr>
        <p:spPr/>
        <p:txBody>
          <a:bodyPr/>
          <a:lstStyle/>
          <a:p>
            <a:fld id="{10C140CD-8AED-46FF-A9A2-77308F3F39AE}" type="slidenum">
              <a:rPr lang="fr-FR" smtClean="0"/>
              <a:pPr/>
              <a:t>21</a:t>
            </a:fld>
            <a:endParaRPr lang="fr-FR"/>
          </a:p>
        </p:txBody>
      </p:sp>
      <p:sp>
        <p:nvSpPr>
          <p:cNvPr id="5" name="Titre 4">
            <a:extLst>
              <a:ext uri="{FF2B5EF4-FFF2-40B4-BE49-F238E27FC236}">
                <a16:creationId xmlns:a16="http://schemas.microsoft.com/office/drawing/2014/main" id="{4DE66CD8-BB89-51BD-4101-039AD395DB06}"/>
              </a:ext>
            </a:extLst>
          </p:cNvPr>
          <p:cNvSpPr>
            <a:spLocks noGrp="1"/>
          </p:cNvSpPr>
          <p:nvPr>
            <p:ph type="title"/>
          </p:nvPr>
        </p:nvSpPr>
        <p:spPr/>
        <p:txBody>
          <a:bodyPr/>
          <a:lstStyle/>
          <a:p>
            <a:endParaRPr lang="fr-FR"/>
          </a:p>
        </p:txBody>
      </p:sp>
      <p:sp>
        <p:nvSpPr>
          <p:cNvPr id="6" name="ZoneTexte 5">
            <a:extLst>
              <a:ext uri="{FF2B5EF4-FFF2-40B4-BE49-F238E27FC236}">
                <a16:creationId xmlns:a16="http://schemas.microsoft.com/office/drawing/2014/main" id="{6EDC905E-5570-55B5-293D-F001FEE61A7F}"/>
              </a:ext>
            </a:extLst>
          </p:cNvPr>
          <p:cNvSpPr txBox="1"/>
          <p:nvPr/>
        </p:nvSpPr>
        <p:spPr>
          <a:xfrm>
            <a:off x="4303775" y="1774252"/>
            <a:ext cx="4528167" cy="2677656"/>
          </a:xfrm>
          <a:prstGeom prst="rect">
            <a:avLst/>
          </a:prstGeom>
          <a:noFill/>
        </p:spPr>
        <p:txBody>
          <a:bodyPr wrap="square">
            <a:spAutoFit/>
          </a:bodyPr>
          <a:lstStyle/>
          <a:p>
            <a:pPr marL="285750" indent="-285750" algn="just">
              <a:buFont typeface="Wingdings" panose="05000000000000000000" pitchFamily="2" charset="2"/>
              <a:buChar char="Ø"/>
            </a:pPr>
            <a:endParaRPr lang="fr-FR" sz="1400" dirty="0">
              <a:latin typeface="Marianne" panose="02000000000000000000" pitchFamily="2" charset="0"/>
            </a:endParaRPr>
          </a:p>
          <a:p>
            <a:pPr marL="285750" indent="-285750" algn="just">
              <a:buFont typeface="Wingdings" panose="05000000000000000000" pitchFamily="2" charset="2"/>
              <a:buChar char="Ø"/>
            </a:pPr>
            <a:endParaRPr lang="fr-FR" sz="1400" dirty="0">
              <a:latin typeface="Marianne" panose="02000000000000000000" pitchFamily="2" charset="0"/>
            </a:endParaRPr>
          </a:p>
          <a:p>
            <a:pPr marL="285750" indent="-285750" algn="just">
              <a:buFont typeface="Wingdings" panose="05000000000000000000" pitchFamily="2" charset="2"/>
              <a:buChar char="Ø"/>
            </a:pPr>
            <a:endParaRPr lang="fr-FR" sz="1400" dirty="0">
              <a:latin typeface="Marianne" panose="02000000000000000000" pitchFamily="2" charset="0"/>
            </a:endParaRPr>
          </a:p>
          <a:p>
            <a:pPr marL="285750" indent="-285750" algn="just">
              <a:buFont typeface="Wingdings" panose="05000000000000000000" pitchFamily="2" charset="2"/>
              <a:buChar char="Ø"/>
            </a:pPr>
            <a:endParaRPr lang="fr-FR" sz="1400" dirty="0">
              <a:latin typeface="Marianne" panose="02000000000000000000" pitchFamily="2" charset="0"/>
            </a:endParaRPr>
          </a:p>
          <a:p>
            <a:pPr marL="285750" indent="-285750" algn="just">
              <a:buFont typeface="Wingdings" panose="05000000000000000000" pitchFamily="2" charset="2"/>
              <a:buChar char="Ø"/>
            </a:pPr>
            <a:endParaRPr lang="fr-FR" sz="1400" dirty="0">
              <a:latin typeface="Marianne" panose="02000000000000000000" pitchFamily="2" charset="0"/>
            </a:endParaRPr>
          </a:p>
          <a:p>
            <a:pPr algn="just"/>
            <a:r>
              <a:rPr lang="fr-FR" sz="1400" dirty="0">
                <a:solidFill>
                  <a:srgbClr val="2F2FA4"/>
                </a:solidFill>
                <a:latin typeface="Marianne" panose="02000000000000000000" pitchFamily="2" charset="0"/>
              </a:rPr>
              <a:t>Si vous avez des questions, une foire aux questions est disponible sur le site du ministère</a:t>
            </a:r>
          </a:p>
          <a:p>
            <a:pPr algn="just"/>
            <a:endParaRPr lang="fr-FR" sz="1400" dirty="0">
              <a:latin typeface="Marianne" panose="02000000000000000000" pitchFamily="2" charset="0"/>
            </a:endParaRPr>
          </a:p>
          <a:p>
            <a:pPr lvl="1" algn="just"/>
            <a:r>
              <a:rPr lang="fr-FR" sz="1400" i="1" dirty="0">
                <a:solidFill>
                  <a:srgbClr val="C00000"/>
                </a:solidFill>
                <a:latin typeface="Marianne" panose="02000000000000000000" pitchFamily="2" charset="0"/>
                <a:sym typeface="Wingdings" panose="05000000000000000000" pitchFamily="2" charset="2"/>
              </a:rPr>
              <a:t> </a:t>
            </a:r>
            <a:r>
              <a:rPr lang="fr-FR" sz="1400" i="1" dirty="0">
                <a:solidFill>
                  <a:srgbClr val="C00000"/>
                </a:solidFill>
                <a:latin typeface="Marianne" panose="02000000000000000000" pitchFamily="2" charset="0"/>
              </a:rPr>
              <a:t>Insérer le lien </a:t>
            </a:r>
          </a:p>
          <a:p>
            <a:pPr marL="742950" lvl="1" indent="-285750" algn="just">
              <a:buFont typeface="Wingdings" panose="05000000000000000000" pitchFamily="2" charset="2"/>
              <a:buChar char="Ø"/>
            </a:pPr>
            <a:endParaRPr lang="fr-FR" sz="1400" dirty="0">
              <a:latin typeface="Marianne" panose="02000000000000000000" pitchFamily="2" charset="0"/>
            </a:endParaRPr>
          </a:p>
          <a:p>
            <a:pPr marL="742950" lvl="1" indent="-285750" algn="just">
              <a:buFont typeface="Wingdings" panose="05000000000000000000" pitchFamily="2" charset="2"/>
              <a:buChar char="Ø"/>
            </a:pPr>
            <a:endParaRPr lang="fr-FR" sz="1400" dirty="0">
              <a:latin typeface="Marianne" panose="02000000000000000000" pitchFamily="2" charset="0"/>
            </a:endParaRPr>
          </a:p>
          <a:p>
            <a:pPr marL="742950" lvl="1" indent="-285750" algn="just">
              <a:buFont typeface="Wingdings" panose="05000000000000000000" pitchFamily="2" charset="2"/>
              <a:buChar char="Ø"/>
            </a:pPr>
            <a:endParaRPr lang="fr-FR" sz="1400" dirty="0">
              <a:latin typeface="Marianne" panose="02000000000000000000" pitchFamily="2" charset="0"/>
            </a:endParaRPr>
          </a:p>
        </p:txBody>
      </p:sp>
    </p:spTree>
    <p:extLst>
      <p:ext uri="{BB962C8B-B14F-4D97-AF65-F5344CB8AC3E}">
        <p14:creationId xmlns:p14="http://schemas.microsoft.com/office/powerpoint/2010/main" val="280922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373DA-7792-C123-C357-AC7DECA4271E}"/>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ECADF04-D8E6-43E2-39A5-45E1FE8E143C}"/>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59032E55-881F-087A-6AED-A43A5B76A561}"/>
              </a:ext>
            </a:extLst>
          </p:cNvPr>
          <p:cNvSpPr>
            <a:spLocks noGrp="1"/>
          </p:cNvSpPr>
          <p:nvPr>
            <p:ph type="sldNum" sz="quarter" idx="4"/>
          </p:nvPr>
        </p:nvSpPr>
        <p:spPr/>
        <p:txBody>
          <a:bodyPr/>
          <a:lstStyle/>
          <a:p>
            <a:fld id="{733122C9-A0B9-462F-8757-0847AD287B63}" type="slidenum">
              <a:rPr lang="fr-FR" smtClean="0"/>
              <a:pPr/>
              <a:t>3</a:t>
            </a:fld>
            <a:endParaRPr lang="fr-FR"/>
          </a:p>
        </p:txBody>
      </p:sp>
      <p:sp>
        <p:nvSpPr>
          <p:cNvPr id="5" name="Espace réservé du pied de page 4">
            <a:extLst>
              <a:ext uri="{FF2B5EF4-FFF2-40B4-BE49-F238E27FC236}">
                <a16:creationId xmlns:a16="http://schemas.microsoft.com/office/drawing/2014/main" id="{73227D31-1AD3-FB1B-E3C8-84CEAF4F5692}"/>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C7D62488-5B5E-3B65-1391-3ACF3C6497A6}"/>
              </a:ext>
            </a:extLst>
          </p:cNvPr>
          <p:cNvSpPr txBox="1"/>
          <p:nvPr/>
        </p:nvSpPr>
        <p:spPr>
          <a:xfrm>
            <a:off x="323850" y="2149644"/>
            <a:ext cx="8297635" cy="2462213"/>
          </a:xfrm>
          <a:prstGeom prst="rect">
            <a:avLst/>
          </a:prstGeom>
          <a:noFill/>
        </p:spPr>
        <p:txBody>
          <a:bodyPr wrap="square" rtlCol="0">
            <a:spAutoFit/>
          </a:bodyPr>
          <a:lstStyle/>
          <a:p>
            <a:pPr marL="285750" indent="-285750" algn="just">
              <a:buFont typeface="Arial" panose="020B0604020202020204" pitchFamily="34" charset="0"/>
              <a:buChar char="•"/>
            </a:pPr>
            <a:r>
              <a:rPr lang="fr-FR" sz="1400" b="1" dirty="0">
                <a:latin typeface="Marianne" panose="02000000000000000000" pitchFamily="2" charset="0"/>
              </a:rPr>
              <a:t>Renforcer la formation pratique et théorique </a:t>
            </a:r>
            <a:r>
              <a:rPr lang="fr-FR" sz="1400" dirty="0">
                <a:latin typeface="Marianne" panose="02000000000000000000" pitchFamily="2" charset="0"/>
              </a:rPr>
              <a:t>: l’objectif est d’aligner la durée de formation des médecins généralistes sur celle des autres spécialités médicales et de faciliter l’appréhension du futur exercice en médecine de ville.</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b="1" dirty="0">
                <a:latin typeface="Marianne" panose="02000000000000000000" pitchFamily="2" charset="0"/>
              </a:rPr>
              <a:t>Favoriser une autonomie progressive </a:t>
            </a:r>
            <a:r>
              <a:rPr lang="fr-FR" sz="1400" b="1" i="1" dirty="0">
                <a:latin typeface="Marianne" panose="02000000000000000000" pitchFamily="2" charset="0"/>
              </a:rPr>
              <a:t>via</a:t>
            </a:r>
            <a:r>
              <a:rPr lang="fr-FR" sz="1400" b="1" dirty="0">
                <a:latin typeface="Marianne" panose="02000000000000000000" pitchFamily="2" charset="0"/>
              </a:rPr>
              <a:t> le statut de Docteur Junior </a:t>
            </a:r>
            <a:r>
              <a:rPr lang="fr-FR" sz="1400" dirty="0">
                <a:latin typeface="Marianne" panose="02000000000000000000" pitchFamily="2" charset="0"/>
              </a:rPr>
              <a:t>: cette phase dite « de consolidation » permet de mettre l’étudiant en situation de responsabilité supervisée pour sécuriser la transition entre les études et l’installation professionnelle.</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b="1" dirty="0">
                <a:latin typeface="Marianne" panose="02000000000000000000" pitchFamily="2" charset="0"/>
              </a:rPr>
              <a:t>Améliorer l’accès aux soins </a:t>
            </a:r>
            <a:r>
              <a:rPr lang="fr-FR" sz="1400" dirty="0">
                <a:latin typeface="Marianne" panose="02000000000000000000" pitchFamily="2" charset="0"/>
              </a:rPr>
              <a:t>: la réforme ambitionne de favoriser l’installation en médecine de ville à l’issue de cette 4</a:t>
            </a:r>
            <a:r>
              <a:rPr lang="fr-FR" sz="1400" baseline="30000" dirty="0">
                <a:latin typeface="Marianne" panose="02000000000000000000" pitchFamily="2" charset="0"/>
              </a:rPr>
              <a:t>e</a:t>
            </a:r>
            <a:r>
              <a:rPr lang="fr-FR" sz="1400" dirty="0">
                <a:latin typeface="Marianne" panose="02000000000000000000" pitchFamily="2" charset="0"/>
              </a:rPr>
              <a:t> année et de faire découvrir l’exercice coordonné, la pluriprofessionnalité et la pratique en zones sous-denses.</a:t>
            </a:r>
          </a:p>
        </p:txBody>
      </p:sp>
      <p:sp>
        <p:nvSpPr>
          <p:cNvPr id="2" name="Titre 9">
            <a:extLst>
              <a:ext uri="{FF2B5EF4-FFF2-40B4-BE49-F238E27FC236}">
                <a16:creationId xmlns:a16="http://schemas.microsoft.com/office/drawing/2014/main" id="{E9432A81-B930-831A-C76C-27A9A8697A97}"/>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Objectifs de la réforme </a:t>
            </a:r>
            <a:endParaRPr lang="fr-FR" sz="1600" dirty="0"/>
          </a:p>
        </p:txBody>
      </p:sp>
    </p:spTree>
    <p:extLst>
      <p:ext uri="{BB962C8B-B14F-4D97-AF65-F5344CB8AC3E}">
        <p14:creationId xmlns:p14="http://schemas.microsoft.com/office/powerpoint/2010/main" val="198023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E5B4-D2F3-CA90-FD9E-C0CD0BC51C26}"/>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1E8667E-5C71-6163-A8CB-36EFD9200489}"/>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13367C5A-9386-F648-7C10-EA26E72AE06C}"/>
              </a:ext>
            </a:extLst>
          </p:cNvPr>
          <p:cNvSpPr>
            <a:spLocks noGrp="1"/>
          </p:cNvSpPr>
          <p:nvPr>
            <p:ph type="sldNum" sz="quarter" idx="4"/>
          </p:nvPr>
        </p:nvSpPr>
        <p:spPr/>
        <p:txBody>
          <a:bodyPr/>
          <a:lstStyle/>
          <a:p>
            <a:fld id="{733122C9-A0B9-462F-8757-0847AD287B63}" type="slidenum">
              <a:rPr lang="fr-FR" smtClean="0"/>
              <a:pPr/>
              <a:t>4</a:t>
            </a:fld>
            <a:endParaRPr lang="fr-FR"/>
          </a:p>
        </p:txBody>
      </p:sp>
      <p:sp>
        <p:nvSpPr>
          <p:cNvPr id="5" name="Espace réservé du pied de page 4">
            <a:extLst>
              <a:ext uri="{FF2B5EF4-FFF2-40B4-BE49-F238E27FC236}">
                <a16:creationId xmlns:a16="http://schemas.microsoft.com/office/drawing/2014/main" id="{4B5E2A26-4859-04A6-4010-E1803865B02C}"/>
              </a:ext>
            </a:extLst>
          </p:cNvPr>
          <p:cNvSpPr>
            <a:spLocks noGrp="1"/>
          </p:cNvSpPr>
          <p:nvPr>
            <p:ph type="ftr" sz="quarter" idx="3"/>
          </p:nvPr>
        </p:nvSpPr>
        <p:spPr/>
        <p:txBody>
          <a:bodyPr/>
          <a:lstStyle/>
          <a:p>
            <a:r>
              <a:rPr lang="fr-FR" dirty="0"/>
              <a:t>Direction générale de l’offre de soins</a:t>
            </a:r>
          </a:p>
        </p:txBody>
      </p:sp>
      <p:sp>
        <p:nvSpPr>
          <p:cNvPr id="2" name="Titre 9">
            <a:extLst>
              <a:ext uri="{FF2B5EF4-FFF2-40B4-BE49-F238E27FC236}">
                <a16:creationId xmlns:a16="http://schemas.microsoft.com/office/drawing/2014/main" id="{A1E4D539-6038-B1D6-4180-AFD6FDD5CC81}"/>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Répartition des stages du DES de médecine générale</a:t>
            </a:r>
            <a:endParaRPr lang="fr-FR" sz="1600" dirty="0"/>
          </a:p>
        </p:txBody>
      </p:sp>
      <p:graphicFrame>
        <p:nvGraphicFramePr>
          <p:cNvPr id="6" name="Diagramme 5">
            <a:extLst>
              <a:ext uri="{FF2B5EF4-FFF2-40B4-BE49-F238E27FC236}">
                <a16:creationId xmlns:a16="http://schemas.microsoft.com/office/drawing/2014/main" id="{7454B87C-DE2B-26B8-D237-E24E6BE9DA99}"/>
              </a:ext>
            </a:extLst>
          </p:cNvPr>
          <p:cNvGraphicFramePr/>
          <p:nvPr>
            <p:extLst>
              <p:ext uri="{D42A27DB-BD31-4B8C-83A1-F6EECF244321}">
                <p14:modId xmlns:p14="http://schemas.microsoft.com/office/powerpoint/2010/main" val="2105211611"/>
              </p:ext>
            </p:extLst>
          </p:nvPr>
        </p:nvGraphicFramePr>
        <p:xfrm>
          <a:off x="1534285" y="1939738"/>
          <a:ext cx="7349480" cy="278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04D042B0-DC65-DE22-B53C-A80464A0F6C6}"/>
              </a:ext>
            </a:extLst>
          </p:cNvPr>
          <p:cNvSpPr/>
          <p:nvPr/>
        </p:nvSpPr>
        <p:spPr>
          <a:xfrm>
            <a:off x="260235" y="3924414"/>
            <a:ext cx="1080000" cy="684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b="1" dirty="0">
                <a:solidFill>
                  <a:schemeClr val="accent2">
                    <a:lumMod val="50000"/>
                  </a:schemeClr>
                </a:solidFill>
                <a:latin typeface="Marianne"/>
                <a:ea typeface="+mj-ea"/>
                <a:cs typeface="+mj-cs"/>
              </a:rPr>
              <a:t>4ème année de médecine générale</a:t>
            </a:r>
          </a:p>
        </p:txBody>
      </p:sp>
    </p:spTree>
    <p:extLst>
      <p:ext uri="{BB962C8B-B14F-4D97-AF65-F5344CB8AC3E}">
        <p14:creationId xmlns:p14="http://schemas.microsoft.com/office/powerpoint/2010/main" val="214975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78FF-840F-1970-23E0-775799DB31B8}"/>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F44EF4AA-8068-A5C7-7E78-D68205133372}"/>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636988D6-004C-6A24-1D5E-1D0541AE7A56}"/>
              </a:ext>
            </a:extLst>
          </p:cNvPr>
          <p:cNvSpPr>
            <a:spLocks noGrp="1"/>
          </p:cNvSpPr>
          <p:nvPr>
            <p:ph type="sldNum" sz="quarter" idx="4"/>
          </p:nvPr>
        </p:nvSpPr>
        <p:spPr/>
        <p:txBody>
          <a:bodyPr/>
          <a:lstStyle/>
          <a:p>
            <a:fld id="{733122C9-A0B9-462F-8757-0847AD287B63}" type="slidenum">
              <a:rPr lang="fr-FR" smtClean="0"/>
              <a:pPr/>
              <a:t>5</a:t>
            </a:fld>
            <a:endParaRPr lang="fr-FR"/>
          </a:p>
        </p:txBody>
      </p:sp>
      <p:sp>
        <p:nvSpPr>
          <p:cNvPr id="5" name="Espace réservé du pied de page 4">
            <a:extLst>
              <a:ext uri="{FF2B5EF4-FFF2-40B4-BE49-F238E27FC236}">
                <a16:creationId xmlns:a16="http://schemas.microsoft.com/office/drawing/2014/main" id="{4713F927-3AD8-547F-8C49-FC87572AD852}"/>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706EFFA9-6EB8-F14E-2969-F034DF3C669F}"/>
              </a:ext>
            </a:extLst>
          </p:cNvPr>
          <p:cNvSpPr txBox="1"/>
          <p:nvPr/>
        </p:nvSpPr>
        <p:spPr>
          <a:xfrm>
            <a:off x="323850" y="2149644"/>
            <a:ext cx="8297635" cy="2677656"/>
          </a:xfrm>
          <a:prstGeom prst="rect">
            <a:avLst/>
          </a:prstGeom>
          <a:noFill/>
        </p:spPr>
        <p:txBody>
          <a:bodyPr wrap="square" rtlCol="0">
            <a:spAutoFit/>
          </a:bodyPr>
          <a:lstStyle/>
          <a:p>
            <a:pPr marL="285750" indent="-285750" algn="just">
              <a:buFont typeface="Arial" panose="020B0604020202020204" pitchFamily="34" charset="0"/>
              <a:buChar char="•"/>
            </a:pPr>
            <a:r>
              <a:rPr lang="fr-FR" sz="1400" b="1" dirty="0">
                <a:latin typeface="Marianne" panose="02000000000000000000" pitchFamily="2" charset="0"/>
              </a:rPr>
              <a:t>Le docteur junior en médecine générale (DJ-MG), titulaire du diplôme d'Etat de docteur en médecine</a:t>
            </a:r>
            <a:r>
              <a:rPr lang="fr-FR" sz="1400" dirty="0">
                <a:latin typeface="Marianne" panose="02000000000000000000" pitchFamily="2" charset="0"/>
              </a:rPr>
              <a:t>, exerce des fonctions de prévention, de diagnostic, de soins, avec pour objectif de parvenir progressivement à une pratique professionnelle autonome. Il suit sa formation sous le régime de l'autonomie supervisée. </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A l’instar de l’ensemble des docteurs juniors, le DJ-MG exerce ses fonctions </a:t>
            </a:r>
            <a:r>
              <a:rPr lang="fr-FR" sz="1400" b="1" dirty="0">
                <a:latin typeface="Marianne" panose="02000000000000000000" pitchFamily="2" charset="0"/>
              </a:rPr>
              <a:t>par délégation et sous la responsabilité du médecin dont il relève</a:t>
            </a:r>
            <a:r>
              <a:rPr lang="fr-FR" sz="1400" dirty="0">
                <a:latin typeface="Marianne" panose="02000000000000000000" pitchFamily="2" charset="0"/>
              </a:rPr>
              <a:t>. La supervision est assurée par un médecin auquel le docteur junior peut avoir recours à tout moment de son exercice.</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Il est </a:t>
            </a:r>
            <a:r>
              <a:rPr lang="fr-FR" sz="1400" b="1" dirty="0">
                <a:latin typeface="Marianne" panose="02000000000000000000" pitchFamily="2" charset="0"/>
              </a:rPr>
              <a:t>rattaché administrativement et financièrement à son CHU</a:t>
            </a:r>
            <a:r>
              <a:rPr lang="fr-FR" sz="1400" dirty="0">
                <a:latin typeface="Marianne" panose="02000000000000000000" pitchFamily="2" charset="0"/>
              </a:rPr>
              <a:t>, qui assure le versement de sa rémunération.</a:t>
            </a:r>
          </a:p>
          <a:p>
            <a:pPr algn="just"/>
            <a:endParaRPr lang="fr-FR" sz="1400" dirty="0">
              <a:latin typeface="Marianne" panose="02000000000000000000" pitchFamily="2" charset="0"/>
            </a:endParaRPr>
          </a:p>
        </p:txBody>
      </p:sp>
      <p:sp>
        <p:nvSpPr>
          <p:cNvPr id="2" name="Titre 9">
            <a:extLst>
              <a:ext uri="{FF2B5EF4-FFF2-40B4-BE49-F238E27FC236}">
                <a16:creationId xmlns:a16="http://schemas.microsoft.com/office/drawing/2014/main" id="{797403CD-846D-A382-D673-42FE41DD6AD5}"/>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Le Docteur junior de médecine générale</a:t>
            </a:r>
            <a:endParaRPr lang="fr-FR" sz="1600" dirty="0"/>
          </a:p>
        </p:txBody>
      </p:sp>
    </p:spTree>
    <p:extLst>
      <p:ext uri="{BB962C8B-B14F-4D97-AF65-F5344CB8AC3E}">
        <p14:creationId xmlns:p14="http://schemas.microsoft.com/office/powerpoint/2010/main" val="356703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E0013-A039-62BB-0FC9-039530F265B6}"/>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5B24833-5740-FD69-4B00-671C35E06E85}"/>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193E6AD8-3ECF-8611-9400-1122C86FB746}"/>
              </a:ext>
            </a:extLst>
          </p:cNvPr>
          <p:cNvSpPr>
            <a:spLocks noGrp="1"/>
          </p:cNvSpPr>
          <p:nvPr>
            <p:ph type="sldNum" sz="quarter" idx="4"/>
          </p:nvPr>
        </p:nvSpPr>
        <p:spPr/>
        <p:txBody>
          <a:bodyPr/>
          <a:lstStyle/>
          <a:p>
            <a:fld id="{733122C9-A0B9-462F-8757-0847AD287B63}" type="slidenum">
              <a:rPr lang="fr-FR" smtClean="0"/>
              <a:pPr/>
              <a:t>6</a:t>
            </a:fld>
            <a:endParaRPr lang="fr-FR"/>
          </a:p>
        </p:txBody>
      </p:sp>
      <p:sp>
        <p:nvSpPr>
          <p:cNvPr id="5" name="Espace réservé du pied de page 4">
            <a:extLst>
              <a:ext uri="{FF2B5EF4-FFF2-40B4-BE49-F238E27FC236}">
                <a16:creationId xmlns:a16="http://schemas.microsoft.com/office/drawing/2014/main" id="{53F048C9-64F2-FFEA-D3EF-5D3363742ED2}"/>
              </a:ext>
            </a:extLst>
          </p:cNvPr>
          <p:cNvSpPr>
            <a:spLocks noGrp="1"/>
          </p:cNvSpPr>
          <p:nvPr>
            <p:ph type="ftr" sz="quarter" idx="3"/>
          </p:nvPr>
        </p:nvSpPr>
        <p:spPr/>
        <p:txBody>
          <a:bodyPr/>
          <a:lstStyle/>
          <a:p>
            <a:r>
              <a:rPr lang="fr-FR" dirty="0"/>
              <a:t>Direction générale de l’offre de soins</a:t>
            </a:r>
          </a:p>
        </p:txBody>
      </p:sp>
      <p:sp>
        <p:nvSpPr>
          <p:cNvPr id="2" name="Titre 9">
            <a:extLst>
              <a:ext uri="{FF2B5EF4-FFF2-40B4-BE49-F238E27FC236}">
                <a16:creationId xmlns:a16="http://schemas.microsoft.com/office/drawing/2014/main" id="{CB44D1EE-15A2-0C78-7DBE-1242EFA5ED7D}"/>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Temps de travail</a:t>
            </a:r>
            <a:endParaRPr lang="fr-FR" sz="1600" dirty="0"/>
          </a:p>
        </p:txBody>
      </p:sp>
      <p:sp>
        <p:nvSpPr>
          <p:cNvPr id="7" name="ZoneTexte 6">
            <a:extLst>
              <a:ext uri="{FF2B5EF4-FFF2-40B4-BE49-F238E27FC236}">
                <a16:creationId xmlns:a16="http://schemas.microsoft.com/office/drawing/2014/main" id="{23AE8CA4-BF8B-A4C5-825D-0FDBD53EFBA3}"/>
              </a:ext>
            </a:extLst>
          </p:cNvPr>
          <p:cNvSpPr txBox="1"/>
          <p:nvPr/>
        </p:nvSpPr>
        <p:spPr>
          <a:xfrm>
            <a:off x="359568" y="2336122"/>
            <a:ext cx="8424863" cy="2677656"/>
          </a:xfrm>
          <a:prstGeom prst="rect">
            <a:avLst/>
          </a:prstGeom>
          <a:noFill/>
        </p:spPr>
        <p:txBody>
          <a:bodyPr wrap="square" rtlCol="0">
            <a:spAutoFit/>
          </a:bodyPr>
          <a:lstStyle/>
          <a:p>
            <a:pPr algn="just"/>
            <a:r>
              <a:rPr lang="fr-FR" sz="1400" dirty="0">
                <a:latin typeface="Marianne" panose="02000000000000000000" pitchFamily="2" charset="0"/>
              </a:rPr>
              <a:t>Les obligations de service du docteur junior sont de </a:t>
            </a:r>
            <a:r>
              <a:rPr lang="fr-FR" sz="1400" b="1" dirty="0">
                <a:latin typeface="Marianne" panose="02000000000000000000" pitchFamily="2" charset="0"/>
              </a:rPr>
              <a:t>dix demi-journées par semaine</a:t>
            </a:r>
            <a:r>
              <a:rPr lang="fr-FR" sz="1400" dirty="0">
                <a:latin typeface="Marianne" panose="02000000000000000000" pitchFamily="2" charset="0"/>
              </a:rPr>
              <a:t>, cette durée étant calculée en moyenne sur le trimestre. </a:t>
            </a:r>
          </a:p>
          <a:p>
            <a:pPr algn="just"/>
            <a:endParaRPr lang="fr-FR" sz="1400" dirty="0">
              <a:latin typeface="Marianne" panose="02000000000000000000" pitchFamily="2" charset="0"/>
            </a:endParaRPr>
          </a:p>
          <a:p>
            <a:pPr algn="just"/>
            <a:r>
              <a:rPr lang="fr-FR" sz="1400" dirty="0">
                <a:latin typeface="Marianne" panose="02000000000000000000" pitchFamily="2" charset="0"/>
              </a:rPr>
              <a:t>Au sein de ces obligations de service :</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une demi-journée est consacrée au temps de formation universitaire pendant laquelle le DJ est sous la responsabilité du coordonnateur de sa spécialité ;</a:t>
            </a:r>
          </a:p>
          <a:p>
            <a:pPr marL="285750" indent="-285750" algn="just">
              <a:buFont typeface="Arial" panose="020B0604020202020204" pitchFamily="34" charset="0"/>
              <a:buChar char="•"/>
            </a:pPr>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une demi-journée est consacrée au temps personnel de consolidation de ses connaissances et compétences.</a:t>
            </a:r>
          </a:p>
          <a:p>
            <a:pPr marL="171450" indent="-171450" algn="just">
              <a:buFont typeface="Wingdings" panose="05000000000000000000" pitchFamily="2" charset="2"/>
              <a:buChar char="Ø"/>
            </a:pPr>
            <a:endParaRPr lang="fr-FR" sz="1400" dirty="0">
              <a:latin typeface="Marianne" panose="02000000000000000000" pitchFamily="2" charset="0"/>
            </a:endParaRPr>
          </a:p>
          <a:p>
            <a:pPr marL="171450" indent="-171450" algn="just">
              <a:buFont typeface="Wingdings" panose="05000000000000000000" pitchFamily="2" charset="2"/>
              <a:buChar char="Ø"/>
            </a:pPr>
            <a:endParaRPr lang="fr-FR" sz="1400" dirty="0">
              <a:latin typeface="Marianne" panose="02000000000000000000" pitchFamily="2" charset="0"/>
            </a:endParaRPr>
          </a:p>
        </p:txBody>
      </p:sp>
    </p:spTree>
    <p:extLst>
      <p:ext uri="{BB962C8B-B14F-4D97-AF65-F5344CB8AC3E}">
        <p14:creationId xmlns:p14="http://schemas.microsoft.com/office/powerpoint/2010/main" val="97185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34353-F965-DC6F-C28D-8F48697FE6F6}"/>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8230923-5AF8-8FB4-F2AB-46AEE2FDCA41}"/>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92EFCCEC-F66A-3A65-56E1-B5AA750246F7}"/>
              </a:ext>
            </a:extLst>
          </p:cNvPr>
          <p:cNvSpPr>
            <a:spLocks noGrp="1"/>
          </p:cNvSpPr>
          <p:nvPr>
            <p:ph type="sldNum" sz="quarter" idx="4"/>
          </p:nvPr>
        </p:nvSpPr>
        <p:spPr/>
        <p:txBody>
          <a:bodyPr/>
          <a:lstStyle/>
          <a:p>
            <a:fld id="{733122C9-A0B9-462F-8757-0847AD287B63}" type="slidenum">
              <a:rPr lang="fr-FR" smtClean="0"/>
              <a:pPr/>
              <a:t>7</a:t>
            </a:fld>
            <a:endParaRPr lang="fr-FR"/>
          </a:p>
        </p:txBody>
      </p:sp>
      <p:sp>
        <p:nvSpPr>
          <p:cNvPr id="5" name="Espace réservé du pied de page 4">
            <a:extLst>
              <a:ext uri="{FF2B5EF4-FFF2-40B4-BE49-F238E27FC236}">
                <a16:creationId xmlns:a16="http://schemas.microsoft.com/office/drawing/2014/main" id="{65AA9C57-AF9B-712E-AFDB-362E14567934}"/>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B9B19FA1-D323-60F5-A549-0BBC8AE23FF7}"/>
              </a:ext>
            </a:extLst>
          </p:cNvPr>
          <p:cNvSpPr txBox="1"/>
          <p:nvPr/>
        </p:nvSpPr>
        <p:spPr>
          <a:xfrm>
            <a:off x="323850" y="2149644"/>
            <a:ext cx="8297635" cy="2677656"/>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Marianne" panose="02000000000000000000" pitchFamily="2" charset="0"/>
              </a:rPr>
              <a:t>Pour accueillir un DJ, le médecin doit être Praticien Agréé Maître de Stage des Universités (PAMSU) ou exercer au sein d’une structure de soins de ville agréée (centre de santé ou maison de santé pluriprofessionnelle). Il convient de </a:t>
            </a:r>
            <a:r>
              <a:rPr lang="fr-FR" sz="1400" b="1" dirty="0">
                <a:latin typeface="Marianne" panose="02000000000000000000" pitchFamily="2" charset="0"/>
              </a:rPr>
              <a:t>se faire connaître auprès du Département de Médecine Générale</a:t>
            </a:r>
            <a:r>
              <a:rPr lang="fr-FR" sz="1400" dirty="0">
                <a:latin typeface="Marianne" panose="02000000000000000000" pitchFamily="2" charset="0"/>
              </a:rPr>
              <a:t> (DMG) de rattachement afin d’engager les démarches administratives et de formation nécessaires.</a:t>
            </a:r>
          </a:p>
          <a:p>
            <a:pPr marL="285750" indent="-285750" algn="just">
              <a:buFont typeface="Arial" panose="020B0604020202020204" pitchFamily="34" charset="0"/>
              <a:buChar char="•"/>
            </a:pPr>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Les maîtres de stage s’engagent à assurer la supervision pédagogique du Docteur Junior </a:t>
            </a:r>
            <a:r>
              <a:rPr lang="fr-FR" sz="1400" b="1" dirty="0">
                <a:latin typeface="Marianne" panose="02000000000000000000" pitchFamily="2" charset="0"/>
              </a:rPr>
              <a:t>tout au long de son stage</a:t>
            </a:r>
            <a:r>
              <a:rPr lang="fr-FR" sz="1400" dirty="0">
                <a:latin typeface="Marianne" panose="02000000000000000000" pitchFamily="2" charset="0"/>
              </a:rPr>
              <a:t>.</a:t>
            </a:r>
          </a:p>
          <a:p>
            <a:pPr marL="285750" indent="-285750" algn="just">
              <a:buFont typeface="Arial" panose="020B0604020202020204" pitchFamily="34" charset="0"/>
              <a:buChar char="•"/>
            </a:pPr>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Au sein d’une même structure (maison de santé, centre de santé ou exercice regroupé), </a:t>
            </a:r>
            <a:r>
              <a:rPr lang="fr-FR" sz="1400" b="1" dirty="0">
                <a:latin typeface="Marianne" panose="02000000000000000000" pitchFamily="2" charset="0"/>
              </a:rPr>
              <a:t>plusieurs médecins peuvent encadrer et superviser un même DJ</a:t>
            </a:r>
            <a:r>
              <a:rPr lang="fr-FR" sz="1400" dirty="0">
                <a:latin typeface="Marianne" panose="02000000000000000000" pitchFamily="2" charset="0"/>
              </a:rPr>
              <a:t>. </a:t>
            </a:r>
          </a:p>
          <a:p>
            <a:pPr algn="just"/>
            <a:endParaRPr lang="fr-FR" sz="1400" dirty="0">
              <a:latin typeface="Marianne" panose="02000000000000000000" pitchFamily="2" charset="0"/>
            </a:endParaRPr>
          </a:p>
        </p:txBody>
      </p:sp>
      <p:sp>
        <p:nvSpPr>
          <p:cNvPr id="2" name="Titre 9">
            <a:extLst>
              <a:ext uri="{FF2B5EF4-FFF2-40B4-BE49-F238E27FC236}">
                <a16:creationId xmlns:a16="http://schemas.microsoft.com/office/drawing/2014/main" id="{2382E900-C462-279D-4D44-9246BFA0B99D}"/>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Encadrement pédagogique </a:t>
            </a:r>
            <a:endParaRPr lang="fr-FR" sz="1600" dirty="0"/>
          </a:p>
        </p:txBody>
      </p:sp>
    </p:spTree>
    <p:extLst>
      <p:ext uri="{BB962C8B-B14F-4D97-AF65-F5344CB8AC3E}">
        <p14:creationId xmlns:p14="http://schemas.microsoft.com/office/powerpoint/2010/main" val="297647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1603-B645-C414-7887-4C79C220695A}"/>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854FD95-E768-3DA8-9FC7-CBFABA4071CF}"/>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7AE2875D-E284-9679-FD99-5601FBDDAC7A}"/>
              </a:ext>
            </a:extLst>
          </p:cNvPr>
          <p:cNvSpPr>
            <a:spLocks noGrp="1"/>
          </p:cNvSpPr>
          <p:nvPr>
            <p:ph type="sldNum" sz="quarter" idx="4"/>
          </p:nvPr>
        </p:nvSpPr>
        <p:spPr/>
        <p:txBody>
          <a:bodyPr/>
          <a:lstStyle/>
          <a:p>
            <a:fld id="{733122C9-A0B9-462F-8757-0847AD287B63}" type="slidenum">
              <a:rPr lang="fr-FR" smtClean="0"/>
              <a:pPr/>
              <a:t>8</a:t>
            </a:fld>
            <a:endParaRPr lang="fr-FR"/>
          </a:p>
        </p:txBody>
      </p:sp>
      <p:sp>
        <p:nvSpPr>
          <p:cNvPr id="5" name="Espace réservé du pied de page 4">
            <a:extLst>
              <a:ext uri="{FF2B5EF4-FFF2-40B4-BE49-F238E27FC236}">
                <a16:creationId xmlns:a16="http://schemas.microsoft.com/office/drawing/2014/main" id="{035EB2BF-420E-DD06-7F9E-401E72A7685E}"/>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613750B7-E977-2B73-8013-5E41DC6E2CA8}"/>
              </a:ext>
            </a:extLst>
          </p:cNvPr>
          <p:cNvSpPr txBox="1"/>
          <p:nvPr/>
        </p:nvSpPr>
        <p:spPr>
          <a:xfrm>
            <a:off x="323848" y="2070400"/>
            <a:ext cx="8297635" cy="2893100"/>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Marianne" panose="02000000000000000000" pitchFamily="2" charset="0"/>
              </a:rPr>
              <a:t>Afin de garantir une vocation pédagogique, </a:t>
            </a:r>
            <a:r>
              <a:rPr lang="fr-FR" sz="1400" b="1" dirty="0">
                <a:latin typeface="Marianne" panose="02000000000000000000" pitchFamily="2" charset="0"/>
              </a:rPr>
              <a:t>l’activité des DJ-MG doit être suffisante mais également raisonnable</a:t>
            </a:r>
            <a:r>
              <a:rPr lang="fr-FR" sz="1400" dirty="0">
                <a:latin typeface="Marianne" panose="02000000000000000000" pitchFamily="2" charset="0"/>
              </a:rPr>
              <a:t>. L’agrément du terrain de stage donnera lieu à un réexamen lorsque l’activité d’un DJMG </a:t>
            </a:r>
            <a:r>
              <a:rPr lang="fr-FR" sz="1400" b="1" dirty="0">
                <a:latin typeface="Marianne" panose="02000000000000000000" pitchFamily="2" charset="0"/>
              </a:rPr>
              <a:t>dépasse 2 400 consultations en moyenne par semestre</a:t>
            </a:r>
            <a:r>
              <a:rPr lang="fr-FR" sz="1400" dirty="0">
                <a:latin typeface="Marianne" panose="02000000000000000000" pitchFamily="2" charset="0"/>
              </a:rPr>
              <a:t>. </a:t>
            </a:r>
          </a:p>
          <a:p>
            <a:pPr marL="285750" indent="-285750" algn="just">
              <a:buFont typeface="Arial" panose="020B0604020202020204" pitchFamily="34" charset="0"/>
              <a:buChar char="•"/>
            </a:pPr>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Lorsque les lieux d’exercice du DJ et du maître de stage ne sont pas dans les mêmes locaux, le terrain de stage devra être à </a:t>
            </a:r>
            <a:r>
              <a:rPr lang="fr-FR" sz="1400" b="1" dirty="0">
                <a:latin typeface="Marianne" panose="02000000000000000000" pitchFamily="2" charset="0"/>
              </a:rPr>
              <a:t>distance raisonnable et acceptable </a:t>
            </a:r>
            <a:r>
              <a:rPr lang="fr-FR" sz="1400" dirty="0">
                <a:latin typeface="Marianne" panose="02000000000000000000" pitchFamily="2" charset="0"/>
              </a:rPr>
              <a:t>du lieu d’exercice du maître de stage. Il est communément admis que ce délai ne dépasse pas 30 minutes de route. </a:t>
            </a:r>
          </a:p>
          <a:p>
            <a:pPr marL="285750" indent="-285750" algn="just">
              <a:buFont typeface="Arial" panose="020B0604020202020204" pitchFamily="34" charset="0"/>
              <a:buChar char="•"/>
            </a:pPr>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Un même médecin ne pourra </a:t>
            </a:r>
            <a:r>
              <a:rPr lang="fr-FR" sz="1400" b="1" dirty="0">
                <a:latin typeface="Marianne" panose="02000000000000000000" pitchFamily="2" charset="0"/>
              </a:rPr>
              <a:t>encadrer qu’au plus 2 étudiants</a:t>
            </a:r>
            <a:r>
              <a:rPr lang="fr-FR" sz="1400" dirty="0">
                <a:latin typeface="Marianne" panose="02000000000000000000" pitchFamily="2" charset="0"/>
              </a:rPr>
              <a:t>, tous niveaux de DES confondus (hors 2e cycle). Les conditions et les modalités de ce double encadrement sont définies dans le dossier d’agrément du PAMSU.</a:t>
            </a:r>
          </a:p>
          <a:p>
            <a:pPr algn="just"/>
            <a:endParaRPr lang="fr-FR" sz="1400" dirty="0">
              <a:latin typeface="Marianne" panose="02000000000000000000" pitchFamily="2" charset="0"/>
            </a:endParaRPr>
          </a:p>
        </p:txBody>
      </p:sp>
      <p:sp>
        <p:nvSpPr>
          <p:cNvPr id="2" name="Titre 9">
            <a:extLst>
              <a:ext uri="{FF2B5EF4-FFF2-40B4-BE49-F238E27FC236}">
                <a16:creationId xmlns:a16="http://schemas.microsoft.com/office/drawing/2014/main" id="{16D53E9F-5904-664A-8ABF-319409E82C9F}"/>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Une activité supervisée à vocation pédagogique</a:t>
            </a:r>
            <a:endParaRPr lang="fr-FR" sz="1600" dirty="0"/>
          </a:p>
        </p:txBody>
      </p:sp>
    </p:spTree>
    <p:extLst>
      <p:ext uri="{BB962C8B-B14F-4D97-AF65-F5344CB8AC3E}">
        <p14:creationId xmlns:p14="http://schemas.microsoft.com/office/powerpoint/2010/main" val="261618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9718E-3C90-71D5-9FE6-B5ED7F8379B8}"/>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B5FBE42-283E-7E4E-1722-98663EC2FFF4}"/>
              </a:ext>
            </a:extLst>
          </p:cNvPr>
          <p:cNvSpPr>
            <a:spLocks noGrp="1"/>
          </p:cNvSpPr>
          <p:nvPr>
            <p:ph type="dt" sz="half" idx="2"/>
          </p:nvPr>
        </p:nvSpPr>
        <p:spPr/>
        <p:txBody>
          <a:bodyPr/>
          <a:lstStyle/>
          <a:p>
            <a:fld id="{D7698221-35EF-134F-B87A-568DECC70F29}" type="datetime1">
              <a:rPr lang="fr-FR" cap="all" smtClean="0"/>
              <a:pPr/>
              <a:t>14/04/2026</a:t>
            </a:fld>
            <a:endParaRPr lang="fr-FR" cap="all"/>
          </a:p>
        </p:txBody>
      </p:sp>
      <p:sp>
        <p:nvSpPr>
          <p:cNvPr id="4" name="Espace réservé du numéro de diapositive 3">
            <a:extLst>
              <a:ext uri="{FF2B5EF4-FFF2-40B4-BE49-F238E27FC236}">
                <a16:creationId xmlns:a16="http://schemas.microsoft.com/office/drawing/2014/main" id="{44AAEB61-8426-EA1B-E471-23DFDCD4437E}"/>
              </a:ext>
            </a:extLst>
          </p:cNvPr>
          <p:cNvSpPr>
            <a:spLocks noGrp="1"/>
          </p:cNvSpPr>
          <p:nvPr>
            <p:ph type="sldNum" sz="quarter" idx="4"/>
          </p:nvPr>
        </p:nvSpPr>
        <p:spPr/>
        <p:txBody>
          <a:bodyPr/>
          <a:lstStyle/>
          <a:p>
            <a:fld id="{733122C9-A0B9-462F-8757-0847AD287B63}" type="slidenum">
              <a:rPr lang="fr-FR" smtClean="0"/>
              <a:pPr/>
              <a:t>9</a:t>
            </a:fld>
            <a:endParaRPr lang="fr-FR"/>
          </a:p>
        </p:txBody>
      </p:sp>
      <p:sp>
        <p:nvSpPr>
          <p:cNvPr id="5" name="Espace réservé du pied de page 4">
            <a:extLst>
              <a:ext uri="{FF2B5EF4-FFF2-40B4-BE49-F238E27FC236}">
                <a16:creationId xmlns:a16="http://schemas.microsoft.com/office/drawing/2014/main" id="{8A94A711-041E-E3EA-2C9A-06F25F8888BD}"/>
              </a:ext>
            </a:extLst>
          </p:cNvPr>
          <p:cNvSpPr>
            <a:spLocks noGrp="1"/>
          </p:cNvSpPr>
          <p:nvPr>
            <p:ph type="ftr" sz="quarter" idx="3"/>
          </p:nvPr>
        </p:nvSpPr>
        <p:spPr/>
        <p:txBody>
          <a:bodyPr/>
          <a:lstStyle/>
          <a:p>
            <a:r>
              <a:rPr lang="fr-FR" dirty="0"/>
              <a:t>Direction générale de l’offre de soins</a:t>
            </a:r>
          </a:p>
        </p:txBody>
      </p:sp>
      <p:sp>
        <p:nvSpPr>
          <p:cNvPr id="9" name="ZoneTexte 8">
            <a:extLst>
              <a:ext uri="{FF2B5EF4-FFF2-40B4-BE49-F238E27FC236}">
                <a16:creationId xmlns:a16="http://schemas.microsoft.com/office/drawing/2014/main" id="{8D4F5F11-7C39-B1AF-E31A-2BC742CAE97A}"/>
              </a:ext>
            </a:extLst>
          </p:cNvPr>
          <p:cNvSpPr txBox="1"/>
          <p:nvPr/>
        </p:nvSpPr>
        <p:spPr>
          <a:xfrm>
            <a:off x="323848" y="2070400"/>
            <a:ext cx="8297635" cy="2031325"/>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Marianne" panose="02000000000000000000" pitchFamily="2" charset="0"/>
              </a:rPr>
              <a:t>Le </a:t>
            </a:r>
            <a:r>
              <a:rPr lang="fr-FR" sz="1400" b="1" dirty="0">
                <a:latin typeface="Marianne" panose="02000000000000000000" pitchFamily="2" charset="0"/>
              </a:rPr>
              <a:t>choix de stage de DJ-MG se fait au niveau de la subdivision </a:t>
            </a:r>
            <a:r>
              <a:rPr lang="fr-FR" sz="1400" dirty="0">
                <a:latin typeface="Marianne" panose="02000000000000000000" pitchFamily="2" charset="0"/>
              </a:rPr>
              <a:t>et non pas de la région.</a:t>
            </a:r>
          </a:p>
          <a:p>
            <a:pPr algn="just"/>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Le PAMSU classe tous les étudiants qu’il reçoit entre 2 et 10 vœux, s’il reçoit plus de 10 vœux, il classe au moins 10 étudiants.</a:t>
            </a:r>
          </a:p>
          <a:p>
            <a:pPr marL="285750" indent="-285750" algn="just">
              <a:buFont typeface="Arial" panose="020B0604020202020204" pitchFamily="34" charset="0"/>
              <a:buChar char="•"/>
            </a:pPr>
            <a:endParaRPr lang="fr-FR" sz="1400" dirty="0">
              <a:latin typeface="Marianne" panose="02000000000000000000" pitchFamily="2" charset="0"/>
            </a:endParaRPr>
          </a:p>
          <a:p>
            <a:pPr marL="285750" indent="-285750" algn="just">
              <a:buFont typeface="Arial" panose="020B0604020202020204" pitchFamily="34" charset="0"/>
              <a:buChar char="•"/>
            </a:pPr>
            <a:r>
              <a:rPr lang="fr-FR" sz="1400" dirty="0">
                <a:latin typeface="Marianne" panose="02000000000000000000" pitchFamily="2" charset="0"/>
              </a:rPr>
              <a:t>A l’issue d’une procédure de choix de postes organisée </a:t>
            </a:r>
            <a:r>
              <a:rPr lang="fr-FR" sz="1400">
                <a:latin typeface="Marianne" panose="02000000000000000000" pitchFamily="2" charset="0"/>
              </a:rPr>
              <a:t>par l’ARS, </a:t>
            </a:r>
            <a:r>
              <a:rPr lang="fr-FR" sz="1400" dirty="0">
                <a:latin typeface="Marianne" panose="02000000000000000000" pitchFamily="2" charset="0"/>
              </a:rPr>
              <a:t>les DJ-MG connaîtront leur </a:t>
            </a:r>
            <a:r>
              <a:rPr lang="fr-FR" sz="1400" b="1" dirty="0">
                <a:latin typeface="Marianne" panose="02000000000000000000" pitchFamily="2" charset="0"/>
              </a:rPr>
              <a:t>affectation au plus tard le 30 septembre 2026</a:t>
            </a:r>
            <a:r>
              <a:rPr lang="fr-FR" sz="1400" dirty="0">
                <a:latin typeface="Marianne" panose="02000000000000000000" pitchFamily="2" charset="0"/>
              </a:rPr>
              <a:t>, pour le semestre d’hiver </a:t>
            </a:r>
            <a:r>
              <a:rPr lang="fr-FR" sz="1400" b="1" dirty="0">
                <a:latin typeface="Marianne" panose="02000000000000000000" pitchFamily="2" charset="0"/>
              </a:rPr>
              <a:t>débutant le 1</a:t>
            </a:r>
            <a:r>
              <a:rPr lang="fr-FR" sz="1400" b="1" baseline="30000" dirty="0">
                <a:latin typeface="Marianne" panose="02000000000000000000" pitchFamily="2" charset="0"/>
              </a:rPr>
              <a:t>er</a:t>
            </a:r>
            <a:r>
              <a:rPr lang="fr-FR" sz="1400" b="1" dirty="0">
                <a:latin typeface="Marianne" panose="02000000000000000000" pitchFamily="2" charset="0"/>
              </a:rPr>
              <a:t> novembre 2026</a:t>
            </a:r>
            <a:r>
              <a:rPr lang="fr-FR" sz="1400" dirty="0">
                <a:latin typeface="Marianne" panose="02000000000000000000" pitchFamily="2" charset="0"/>
              </a:rPr>
              <a:t>.</a:t>
            </a:r>
          </a:p>
          <a:p>
            <a:pPr algn="just"/>
            <a:endParaRPr lang="fr-FR" sz="1400" dirty="0">
              <a:latin typeface="Marianne" panose="02000000000000000000" pitchFamily="2" charset="0"/>
            </a:endParaRPr>
          </a:p>
        </p:txBody>
      </p:sp>
      <p:sp>
        <p:nvSpPr>
          <p:cNvPr id="2" name="Titre 9">
            <a:extLst>
              <a:ext uri="{FF2B5EF4-FFF2-40B4-BE49-F238E27FC236}">
                <a16:creationId xmlns:a16="http://schemas.microsoft.com/office/drawing/2014/main" id="{DFD66FE7-BD41-D9C4-09A4-E5D9FB0AAC43}"/>
              </a:ext>
            </a:extLst>
          </p:cNvPr>
          <p:cNvSpPr txBox="1">
            <a:spLocks/>
          </p:cNvSpPr>
          <p:nvPr/>
        </p:nvSpPr>
        <p:spPr>
          <a:xfrm>
            <a:off x="260235" y="1609653"/>
            <a:ext cx="8424863" cy="539991"/>
          </a:xfrm>
          <a:prstGeom prst="rect">
            <a:avLst/>
          </a:prstGeom>
        </p:spPr>
        <p:txBody>
          <a:bodyP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pPr algn="just"/>
            <a:r>
              <a:rPr lang="fr-FR" sz="1600" dirty="0">
                <a:solidFill>
                  <a:schemeClr val="accent2">
                    <a:lumMod val="50000"/>
                  </a:schemeClr>
                </a:solidFill>
                <a:highlight>
                  <a:srgbClr val="C7EBF2"/>
                </a:highlight>
                <a:latin typeface="Marianne"/>
              </a:rPr>
              <a:t>Procédure d’appariement entre le DJ-MG et son PAMSU</a:t>
            </a:r>
            <a:endParaRPr lang="fr-FR" sz="1600" dirty="0"/>
          </a:p>
        </p:txBody>
      </p:sp>
    </p:spTree>
    <p:extLst>
      <p:ext uri="{BB962C8B-B14F-4D97-AF65-F5344CB8AC3E}">
        <p14:creationId xmlns:p14="http://schemas.microsoft.com/office/powerpoint/2010/main" val="3025600869"/>
      </p:ext>
    </p:extLst>
  </p:cSld>
  <p:clrMapOvr>
    <a:masterClrMapping/>
  </p:clrMapOvr>
</p:sld>
</file>

<file path=ppt/theme/theme1.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pt_DGOS.pptx" id="{3D55C378-1DAF-4E4E-B670-09E34380381F}" vid="{1733F6AC-26E2-4B7C-A45E-9C1D1A29EDB1}"/>
    </a:ext>
  </a:extLst>
</a:theme>
</file>

<file path=ppt/theme/theme2.xml><?xml version="1.0" encoding="utf-8"?>
<a:theme xmlns:a="http://schemas.openxmlformats.org/drawingml/2006/main" name="1_Default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Default Theme" id="{9377779B-8F8F-4539-B9AF-4845F2EC60FA}" vid="{03C6E200-2F8F-4A0E-ADD3-77840F25487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MSFAPH_masque PPT DGOS (002)</Template>
  <TotalTime>10287</TotalTime>
  <Words>2246</Words>
  <Application>Microsoft Office PowerPoint</Application>
  <PresentationFormat>Affichage à l'écran (16:9)</PresentationFormat>
  <Paragraphs>242</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21</vt:i4>
      </vt:variant>
    </vt:vector>
  </HeadingPairs>
  <TitlesOfParts>
    <vt:vector size="29" baseType="lpstr">
      <vt:lpstr>Arial</vt:lpstr>
      <vt:lpstr>Calibri</vt:lpstr>
      <vt:lpstr>Marianne</vt:lpstr>
      <vt:lpstr>Segoe UI Light</vt:lpstr>
      <vt:lpstr>Times New Roman</vt:lpstr>
      <vt:lpstr>Wingdings</vt:lpstr>
      <vt:lpstr>TEMPLATE_INTITULE_OFFICIEL</vt:lpstr>
      <vt:lpstr>1_Default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Ministeres Sociaux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contact</dc:title>
  <dc:subject>Client</dc:subject>
  <dc:creator>DGOS</dc:creator>
  <cp:keywords>France Santé</cp:keywords>
  <cp:lastModifiedBy>STENGER, Carole (DGOS/SDRH/RH2)</cp:lastModifiedBy>
  <cp:revision>49</cp:revision>
  <dcterms:created xsi:type="dcterms:W3CDTF">2025-10-20T10:20:09Z</dcterms:created>
  <dcterms:modified xsi:type="dcterms:W3CDTF">2026-04-14T08:22:25Z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94c1fb-3db8-4cce-b079-9b022302847f_Enabled">
    <vt:lpwstr>true</vt:lpwstr>
  </property>
  <property fmtid="{D5CDD505-2E9C-101B-9397-08002B2CF9AE}" pid="3" name="MSIP_Label_3094c1fb-3db8-4cce-b079-9b022302847f_SetDate">
    <vt:lpwstr>2025-10-14T12:18:27Z</vt:lpwstr>
  </property>
  <property fmtid="{D5CDD505-2E9C-101B-9397-08002B2CF9AE}" pid="4" name="MSIP_Label_3094c1fb-3db8-4cce-b079-9b022302847f_Method">
    <vt:lpwstr>Standard</vt:lpwstr>
  </property>
  <property fmtid="{D5CDD505-2E9C-101B-9397-08002B2CF9AE}" pid="5" name="MSIP_Label_3094c1fb-3db8-4cce-b079-9b022302847f_Name">
    <vt:lpwstr>[Prod v5] C1 - Standard</vt:lpwstr>
  </property>
  <property fmtid="{D5CDD505-2E9C-101B-9397-08002B2CF9AE}" pid="6" name="MSIP_Label_3094c1fb-3db8-4cce-b079-9b022302847f_SiteId">
    <vt:lpwstr>035e5292-5a25-4509-bb08-a555f7d31a8b</vt:lpwstr>
  </property>
  <property fmtid="{D5CDD505-2E9C-101B-9397-08002B2CF9AE}" pid="7" name="MSIP_Label_3094c1fb-3db8-4cce-b079-9b022302847f_ActionId">
    <vt:lpwstr>c4687ad3-3bfe-4dbb-a5dc-dc27f4d1eb87</vt:lpwstr>
  </property>
  <property fmtid="{D5CDD505-2E9C-101B-9397-08002B2CF9AE}" pid="8" name="MSIP_Label_3094c1fb-3db8-4cce-b079-9b022302847f_ContentBits">
    <vt:lpwstr>0</vt:lpwstr>
  </property>
  <property fmtid="{D5CDD505-2E9C-101B-9397-08002B2CF9AE}" pid="9" name="MSIP_Label_3094c1fb-3db8-4cce-b079-9b022302847f_Tag">
    <vt:lpwstr>10, 3, 0, 1</vt:lpwstr>
  </property>
</Properties>
</file>